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80" r:id="rId6"/>
    <p:sldId id="263" r:id="rId7"/>
    <p:sldId id="264" r:id="rId8"/>
    <p:sldId id="282" r:id="rId9"/>
    <p:sldId id="283" r:id="rId10"/>
    <p:sldId id="266" r:id="rId11"/>
    <p:sldId id="268" r:id="rId12"/>
    <p:sldId id="269" r:id="rId13"/>
    <p:sldId id="271" r:id="rId14"/>
    <p:sldId id="273" r:id="rId15"/>
    <p:sldId id="270" r:id="rId16"/>
    <p:sldId id="284" r:id="rId17"/>
    <p:sldId id="286" r:id="rId18"/>
    <p:sldId id="276" r:id="rId19"/>
    <p:sldId id="277" r:id="rId20"/>
    <p:sldId id="279" r:id="rId21"/>
    <p:sldId id="285" r:id="rId22"/>
    <p:sldId id="278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6745" autoAdjust="0"/>
  </p:normalViewPr>
  <p:slideViewPr>
    <p:cSldViewPr snapToGrid="0">
      <p:cViewPr varScale="1">
        <p:scale>
          <a:sx n="60" d="100"/>
          <a:sy n="60" d="100"/>
        </p:scale>
        <p:origin x="5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22B4-216F-4FFA-8642-054CE2C5B7DE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401B0-6A0F-46C8-A79A-6FF92FC79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79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401B0-6A0F-46C8-A79A-6FF92FC793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14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단점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학습 과정에서 최적의 파라미터 값을 찾기 어려움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출력을 결정하는 활성화 함수의 사용은 기울기 값에 의해</a:t>
            </a:r>
            <a:r>
              <a:rPr lang="en-US" altLang="ko-KR" dirty="0"/>
              <a:t> </a:t>
            </a:r>
            <a:r>
              <a:rPr lang="ko-KR" altLang="en-US" dirty="0"/>
              <a:t>가중치가 결정되는데 이런 기울기 값이 뒤로 갈수록 점점 작아져 </a:t>
            </a:r>
            <a:r>
              <a:rPr lang="en-US" altLang="ko-KR" dirty="0"/>
              <a:t>0</a:t>
            </a:r>
            <a:r>
              <a:rPr lang="ko-KR" altLang="en-US" dirty="0"/>
              <a:t>에 수렴하는 오류를 낳기도 하고 부분적인 에러를 최저 에러로 인식해 더 이상 학습하지 않는 경우도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과적합</a:t>
            </a:r>
            <a:r>
              <a:rPr lang="ko-KR" altLang="en-US" dirty="0"/>
              <a:t> 문제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기계학습에서 학습데이터를 과하게 </a:t>
            </a:r>
            <a:r>
              <a:rPr lang="ko-KR" altLang="en-US" dirty="0" err="1"/>
              <a:t>학습하는것을</a:t>
            </a:r>
            <a:r>
              <a:rPr lang="ko-KR" altLang="en-US" dirty="0"/>
              <a:t> 뜻하며 </a:t>
            </a:r>
            <a:r>
              <a:rPr lang="ko-KR" altLang="en-US" dirty="0" err="1"/>
              <a:t>이로인해</a:t>
            </a:r>
            <a:r>
              <a:rPr lang="ko-KR" altLang="en-US" dirty="0"/>
              <a:t> 실제 데이터에 대한 오차가 증가하는 현상이다</a:t>
            </a:r>
            <a:r>
              <a:rPr lang="en-US" altLang="ko-KR" dirty="0"/>
              <a:t>. </a:t>
            </a:r>
            <a:r>
              <a:rPr lang="ko-KR" altLang="en-US" dirty="0"/>
              <a:t>판단력이 </a:t>
            </a:r>
            <a:r>
              <a:rPr lang="ko-KR" altLang="en-US" dirty="0" err="1"/>
              <a:t>부정확해진다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느린 학습시간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은닉층이 많으면 학습하는데</a:t>
            </a:r>
            <a:r>
              <a:rPr lang="en-US" altLang="ko-KR" dirty="0"/>
              <a:t> </a:t>
            </a:r>
            <a:r>
              <a:rPr lang="ko-KR" altLang="en-US" dirty="0"/>
              <a:t>정확도는 올라가지만 그만큼 </a:t>
            </a:r>
            <a:r>
              <a:rPr lang="ko-KR" altLang="en-US" dirty="0" err="1"/>
              <a:t>연산량이</a:t>
            </a:r>
            <a:r>
              <a:rPr lang="ko-KR" altLang="en-US" dirty="0"/>
              <a:t> 기하급수적으로 증가한다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401B0-6A0F-46C8-A79A-6FF92FC793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18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CA4B3-8EFF-40A7-93F4-3BFB43FB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8CD172-DF4E-41A7-AC81-E0943F48F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BF460-FB98-4886-86B7-89D85184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390A2-A432-4879-B150-0B836180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2A6EB-85C3-49A9-8F19-F5B551A2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2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0A35C-E7DF-4D26-A369-3F43026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3BE9F0-19A9-4760-A2F0-42DE857C3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2E2C5D-5017-474C-B7AE-D0905C04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C9084-F706-4D79-89F3-345F3354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D6C3A-5463-4131-8283-2B9A70F8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05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21B5F9-85B8-4197-B926-EC6D6D22F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5D795-C67F-4A10-9291-B20473813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C77F9-6F82-4D83-BDA5-754644F3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B8632-95E8-4727-85C6-8A1C22F1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3004B-6809-4889-9C17-6117450C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5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C03EA-F2D9-4DB2-81A8-97ED4D49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2DA4D9-0C4C-4109-8977-8766347B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6326F-8FC3-43E5-8FD1-5899EA7C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D923FA-FB65-4435-9FCD-D27BD269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E6A17-7F9D-44C3-B692-2C26038F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3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4F057-81D2-4FE2-942C-295ECBA8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B4219-ECDC-48B1-9C5E-F84D05843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5E2D7-24E1-45E8-9D83-1268A624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8F0EA-4DC4-46E3-A8EA-13519745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9A013-C862-4E0A-ABE9-C68C8DA3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53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8FCA-B1F4-4CBF-8959-D17DE7EF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580B75-7447-4509-9F26-FFD568315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268BB0-D720-413D-B135-B49E5C16E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D1158-5279-4D35-968F-F9E0C257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798697-1599-41C8-B2A4-034DEBB0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5415E6-B6FC-4949-A8BB-FECAEDB9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372D-C9DC-4AEC-A14C-DB905BA5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DC8E7-1B99-42B1-8E4D-A863AA0BE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02ADB-73A8-4F06-8182-FFD7AB6E5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A8CB60-B2D1-4B0B-8B13-D8CABA5FD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6B9DFD-3878-4E5F-985D-27D6320A7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A89D2D-8800-4560-8516-A13A3B86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121254-636B-44F4-9E78-84F7B013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8E63DE-EB58-4C63-BC13-B55E2E28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1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61369-2F74-4DB3-A152-420577AA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616E9-EDB7-48D0-BFAA-2D1EF837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63A21-DD76-4586-A69C-44EBE152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389A12-2E1A-4577-83FD-99141593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3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29E59B-8D49-4A33-B0E0-2797988D1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236F4B-5AB3-4387-B450-4B11F9C2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A298CA-8B9B-4617-8874-721F8D32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5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DD4E2-6F43-4650-97AA-60218BBF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1FF17-3C9D-451A-97B0-AB1BB1F35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44713E-CC18-4F69-91A8-02581B6A8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B3E11-00F4-4C63-A8FC-1015D51D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27854F-2B7F-467C-86FA-3A68334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D57DF-AD2F-4E10-85E9-324E3D95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4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32B26-F6D2-4363-88A2-D2001D82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94DA9B-830C-4153-ACCB-0218BC59B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01918-B0A6-4B7D-9F0B-F6A6FEA4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AE5C1-6FAB-4766-9A08-596C4DDA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042525-5194-411A-9DD4-1A55B987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B9DC0-E790-47DF-9A49-8901195A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90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CE1638-D7AB-43AB-8E85-799D764D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7A1C4-2D6B-465A-98FF-582245AF3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69C5E-5BAF-4807-B3A7-C9F92F8EB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A9B77-C818-4542-8385-C280C18E45D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C188E-85E5-4743-8583-80F610B97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399C0-5A07-40AD-BF60-FAF807B38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2BF6A-F54B-4720-BBE3-40AD7ADE7E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6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hyperlink" Target="https://heung-bae-lee.github.io/2019/12/08/deep_learning_03/" TargetMode="External"/><Relationship Id="rId4" Type="http://schemas.openxmlformats.org/officeDocument/2006/relationships/hyperlink" Target="https://blog.naver.com/qkrdnjsrl0628/22250915656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datamaker.io/posts/33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hyperlink" Target="https://excelsior-cjh.tistory.com/79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excelsior-cjh.tistory.com/79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hyperlink" Target="https://github.com/JEONEUNMIN/capstone_04" TargetMode="External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5.png"/><Relationship Id="rId3" Type="http://schemas.openxmlformats.org/officeDocument/2006/relationships/hyperlink" Target="https://www.robotstory.co.kr/bunker/?vid=5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s://www.rocketpunch.com/companies/microsoft" TargetMode="External"/><Relationship Id="rId17" Type="http://schemas.openxmlformats.org/officeDocument/2006/relationships/image" Target="../media/image79.jpeg"/><Relationship Id="rId2" Type="http://schemas.openxmlformats.org/officeDocument/2006/relationships/image" Target="../media/image72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k.co.kr/news/business/view/2020/12/1311539/" TargetMode="External"/><Relationship Id="rId11" Type="http://schemas.openxmlformats.org/officeDocument/2006/relationships/hyperlink" Target="https://rogorogo.tistory.com/473" TargetMode="External"/><Relationship Id="rId5" Type="http://schemas.openxmlformats.org/officeDocument/2006/relationships/hyperlink" Target="https://www.kakaocorp.com/page/detail/9607" TargetMode="External"/><Relationship Id="rId15" Type="http://schemas.openxmlformats.org/officeDocument/2006/relationships/image" Target="../media/image77.jpeg"/><Relationship Id="rId10" Type="http://schemas.openxmlformats.org/officeDocument/2006/relationships/hyperlink" Target="https://rogorogo.tistory.com/434" TargetMode="External"/><Relationship Id="rId4" Type="http://schemas.openxmlformats.org/officeDocument/2006/relationships/hyperlink" Target="https://mobile.twitter.com/samsungresearch" TargetMode="External"/><Relationship Id="rId9" Type="http://schemas.openxmlformats.org/officeDocument/2006/relationships/hyperlink" Target="https://ko.wikipedia.org/wiki/%EA%B5%AC%EA%B8%80_%EB%A1%9C%EA%B3%A0" TargetMode="External"/><Relationship Id="rId14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din.co.kr/shop/wproduct.aspx?ItemId=183898040" TargetMode="External"/><Relationship Id="rId2" Type="http://schemas.openxmlformats.org/officeDocument/2006/relationships/hyperlink" Target="http://www.kyobobook.co.kr/product/detailViewKor.laf?mallGb=KOR&amp;ejkGb=KOR&amp;barcode=979116303091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kyobobook.co.kr/product/detailViewKor.laf?ejkGb=KOR&amp;mallGb=KOR&amp;barcode=9791156645078&amp;orderClick=LAG&amp;Kc=" TargetMode="External"/><Relationship Id="rId4" Type="http://schemas.openxmlformats.org/officeDocument/2006/relationships/hyperlink" Target="http://www.kyobobook.co.kr/product/detailViewKor.laf?ejkGb=KOR&amp;mallGb=KOR&amp;barcode=9788970508948&amp;orderClick=LAG&amp;K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bbnflow.tistory.com/167" TargetMode="External"/><Relationship Id="rId7" Type="http://schemas.openxmlformats.org/officeDocument/2006/relationships/hyperlink" Target="https://www.kaggle.com/code/dmitirycherezov/chollet-c-5-3-2" TargetMode="External"/><Relationship Id="rId2" Type="http://schemas.openxmlformats.org/officeDocument/2006/relationships/hyperlink" Target="https://excelsior-cjh.tistory.com/18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de/taldanko/pytorch-cats-vs-dogs-cnn" TargetMode="External"/><Relationship Id="rId5" Type="http://schemas.openxmlformats.org/officeDocument/2006/relationships/hyperlink" Target="https://www.codingworldnews.com/news/articleView.html?idxno=5872" TargetMode="External"/><Relationship Id="rId4" Type="http://schemas.openxmlformats.org/officeDocument/2006/relationships/hyperlink" Target="https://rubber-tree.tistory.com/entry/%EB%94%A5%EB%9F%AC%EB%8B%9D-%EB%AA%A8%EB%8D%B8-CNN-Convolutional-Neural-Network-%EC%84%A4%EB%AA%8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Search?domain=ALL&amp;query=%ED%99%8D%EC%9E%A5%ED%91%9C&amp;authorNo=278836&amp;author=%ED%99%8D%EC%9E%A5%ED%91%9C" TargetMode="External"/><Relationship Id="rId3" Type="http://schemas.openxmlformats.org/officeDocument/2006/relationships/hyperlink" Target="http://www.yes24.com/Product/Search?domain=ALL&amp;query=%EC%9D%B4%EB%B3%91%EC%A3%BC&amp;authorNo=140158&amp;author=%EC%9D%B4%EB%B3%91%EC%A3%BC" TargetMode="External"/><Relationship Id="rId7" Type="http://schemas.openxmlformats.org/officeDocument/2006/relationships/image" Target="../media/image82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Search?domain=ALL&amp;query=%EA%B9%80%EC%A2%85%EB%AF%BC&amp;authorNo=336357&amp;author=%EA%B9%80%EC%A2%85%EB%AF%BC" TargetMode="External"/><Relationship Id="rId5" Type="http://schemas.openxmlformats.org/officeDocument/2006/relationships/image" Target="../media/image81.jpeg"/><Relationship Id="rId4" Type="http://schemas.openxmlformats.org/officeDocument/2006/relationships/hyperlink" Target="http://www.yes24.com/Product/Search?domain=ALL&amp;query=%EC%9C%A4%EC%98%81%EB%8F%88&amp;authorNo=205153&amp;author=%EC%9C%A4%EC%98%81%EB%8F%8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zhankook.com/bk/article/20116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dnet.co.kr/view/?no=20210305153612" TargetMode="Externa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ihub.or.kr/aidata/3412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A51E8-407A-4A6D-8BE6-3786358A1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2297966"/>
          </a:xfrm>
        </p:spPr>
        <p:txBody>
          <a:bodyPr>
            <a:normAutofit fontScale="90000"/>
          </a:bodyPr>
          <a:lstStyle/>
          <a:p>
            <a:r>
              <a:rPr lang="en-US" altLang="ko-KR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</a:t>
            </a:r>
            <a:r>
              <a:rPr lang="ko-KR" altLang="en-US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알고리즘을 이용한 </a:t>
            </a:r>
            <a:br>
              <a:rPr lang="en-US" altLang="ko-KR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</a:br>
            <a:r>
              <a:rPr lang="ko-KR" altLang="en-US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조선대학교 내 전동 </a:t>
            </a:r>
            <a:r>
              <a:rPr lang="ko-KR" altLang="en-US" sz="5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킥보드</a:t>
            </a:r>
            <a:r>
              <a:rPr lang="en-US" altLang="ko-KR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br>
              <a:rPr lang="en-US" altLang="ko-KR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</a:br>
            <a:r>
              <a:rPr lang="ko-KR" altLang="en-US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불법</a:t>
            </a:r>
            <a:r>
              <a:rPr lang="en-US" altLang="ko-KR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주행 인식</a:t>
            </a:r>
            <a:r>
              <a:rPr lang="en-US" altLang="ko-KR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5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인공지능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8169E0-4EC4-4983-9E94-AE6192B3C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3600" y="3609518"/>
            <a:ext cx="2844800" cy="440267"/>
          </a:xfrm>
        </p:spPr>
        <p:txBody>
          <a:bodyPr/>
          <a:lstStyle/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발표자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583DE-994D-4672-8388-B13250985EC2}"/>
              </a:ext>
            </a:extLst>
          </p:cNvPr>
          <p:cNvSpPr txBox="1"/>
          <p:nvPr/>
        </p:nvSpPr>
        <p:spPr>
          <a:xfrm>
            <a:off x="7518400" y="4296941"/>
            <a:ext cx="44165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담당과목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산학캡스톤디자인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학기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2022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년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학기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담당교수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정현숙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(04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분반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4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날짜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2022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년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4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18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조원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전은민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조장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마지안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이지혜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이수정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0663B-9FEA-4996-9052-76D5976CC193}"/>
              </a:ext>
            </a:extLst>
          </p:cNvPr>
          <p:cNvSpPr txBox="1"/>
          <p:nvPr/>
        </p:nvSpPr>
        <p:spPr>
          <a:xfrm>
            <a:off x="3974842" y="2826876"/>
            <a:ext cx="5094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(CNN detection cam)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850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10/23</a:t>
            </a:r>
            <a:endParaRPr lang="ko-KR" altLang="en-US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503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 detection cam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개발환경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064F4D-21B7-4BDB-9066-28A131C99966}"/>
              </a:ext>
            </a:extLst>
          </p:cNvPr>
          <p:cNvGrpSpPr/>
          <p:nvPr/>
        </p:nvGrpSpPr>
        <p:grpSpPr>
          <a:xfrm>
            <a:off x="1261862" y="1200910"/>
            <a:ext cx="2314768" cy="813962"/>
            <a:chOff x="1676400" y="2247900"/>
            <a:chExt cx="4350026" cy="1425126"/>
          </a:xfrm>
        </p:grpSpPr>
        <p:pic>
          <p:nvPicPr>
            <p:cNvPr id="6" name="Picture 2" descr="프로그래밍] 파이썬 Python , 정체를 모른다면 Click : 네이버 블로그">
              <a:extLst>
                <a:ext uri="{FF2B5EF4-FFF2-40B4-BE49-F238E27FC236}">
                  <a16:creationId xmlns:a16="http://schemas.microsoft.com/office/drawing/2014/main" id="{4F9B3CFE-7723-4821-8E14-A501A13B78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9" t="31520" r="14001" b="36960"/>
            <a:stretch/>
          </p:blipFill>
          <p:spPr bwMode="auto">
            <a:xfrm>
              <a:off x="1676400" y="2247900"/>
              <a:ext cx="4350026" cy="128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971116-567C-4BE8-A6F2-CBDCB7530C99}"/>
                </a:ext>
              </a:extLst>
            </p:cNvPr>
            <p:cNvSpPr txBox="1"/>
            <p:nvPr/>
          </p:nvSpPr>
          <p:spPr>
            <a:xfrm>
              <a:off x="1867772" y="3396027"/>
              <a:ext cx="18533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https://www.python.org/</a:t>
              </a:r>
              <a:endParaRPr lang="ko-KR" altLang="en-US" sz="12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1EFF3B-CC29-4BE7-8263-23D2748D5352}"/>
              </a:ext>
            </a:extLst>
          </p:cNvPr>
          <p:cNvGrpSpPr/>
          <p:nvPr/>
        </p:nvGrpSpPr>
        <p:grpSpPr>
          <a:xfrm>
            <a:off x="1364905" y="2475331"/>
            <a:ext cx="1989389" cy="787735"/>
            <a:chOff x="1847631" y="6478294"/>
            <a:chExt cx="3714969" cy="1418509"/>
          </a:xfrm>
        </p:grpSpPr>
        <p:pic>
          <p:nvPicPr>
            <p:cNvPr id="12" name="Picture 6" descr="Keras Applications">
              <a:extLst>
                <a:ext uri="{FF2B5EF4-FFF2-40B4-BE49-F238E27FC236}">
                  <a16:creationId xmlns:a16="http://schemas.microsoft.com/office/drawing/2014/main" id="{54D38068-B257-49EA-A201-D8BC88FA1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600" y="6478294"/>
              <a:ext cx="3683000" cy="128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0F3180-3592-4EF7-A2D4-5D04BDB8729C}"/>
                </a:ext>
              </a:extLst>
            </p:cNvPr>
            <p:cNvSpPr txBox="1"/>
            <p:nvPr/>
          </p:nvSpPr>
          <p:spPr>
            <a:xfrm>
              <a:off x="1847631" y="7619804"/>
              <a:ext cx="2259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https://keras.io/api/applications/</a:t>
              </a:r>
              <a:endParaRPr lang="ko-KR" altLang="en-US" sz="12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49BF1F-A247-427C-BA9D-CB27C62B723A}"/>
              </a:ext>
            </a:extLst>
          </p:cNvPr>
          <p:cNvGrpSpPr/>
          <p:nvPr/>
        </p:nvGrpSpPr>
        <p:grpSpPr>
          <a:xfrm>
            <a:off x="1044284" y="3482143"/>
            <a:ext cx="3060814" cy="1140720"/>
            <a:chOff x="9345332" y="2127491"/>
            <a:chExt cx="4656842" cy="1562851"/>
          </a:xfrm>
        </p:grpSpPr>
        <p:pic>
          <p:nvPicPr>
            <p:cNvPr id="15" name="Picture 8" descr="GitHub - tensorflow/tensorflow: An Open Source Machine Learning Framework  for Everyone">
              <a:extLst>
                <a:ext uri="{FF2B5EF4-FFF2-40B4-BE49-F238E27FC236}">
                  <a16:creationId xmlns:a16="http://schemas.microsoft.com/office/drawing/2014/main" id="{2B0438A9-16FD-4082-82E1-963FB44BE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5332" y="2127491"/>
              <a:ext cx="4656842" cy="1562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42608-C543-47F2-B122-D4D1ED7B0201}"/>
                </a:ext>
              </a:extLst>
            </p:cNvPr>
            <p:cNvSpPr txBox="1"/>
            <p:nvPr/>
          </p:nvSpPr>
          <p:spPr>
            <a:xfrm>
              <a:off x="9829800" y="3271754"/>
              <a:ext cx="2406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https://www.tensorflow.org/?hl=ko</a:t>
              </a:r>
              <a:endParaRPr lang="ko-KR" altLang="en-US" sz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4D40A6-2068-4685-B909-1625ADD6627C}"/>
              </a:ext>
            </a:extLst>
          </p:cNvPr>
          <p:cNvSpPr txBox="1"/>
          <p:nvPr/>
        </p:nvSpPr>
        <p:spPr>
          <a:xfrm>
            <a:off x="5061394" y="1231900"/>
            <a:ext cx="6683028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인공지능 개발에 적합한 프로그래밍 언어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대부분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머신러닝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/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딥러닝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/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프레임워크는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파이썬용으로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만들어짐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0EBE4-03FC-4C34-A43C-6B014BA153A9}"/>
              </a:ext>
            </a:extLst>
          </p:cNvPr>
          <p:cNvSpPr txBox="1"/>
          <p:nvPr/>
        </p:nvSpPr>
        <p:spPr>
          <a:xfrm>
            <a:off x="5059200" y="4691444"/>
            <a:ext cx="6967959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2529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Open Source 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기반의 웹 플랫폼 및 어플리케이션으로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0" i="0" dirty="0" err="1">
                <a:solidFill>
                  <a:srgbClr val="212529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파이썬을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비롯한 다양한 프로그래밍 언어로 코드 작성 및 실행하는 개발 환경을 제공</a:t>
            </a:r>
            <a:endParaRPr lang="en-US" altLang="ko-KR" sz="1400" b="0" i="0" dirty="0">
              <a:solidFill>
                <a:srgbClr val="111111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직관적인 사용법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재현 가능성 그리고 신속한 개발이 가능</a:t>
            </a:r>
            <a:endParaRPr lang="en-US" altLang="ko-KR" sz="1400" b="0" i="0" dirty="0">
              <a:solidFill>
                <a:srgbClr val="111111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학계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정부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기업에서 상업용 및 비영리 서비스 구축을 위해 널리 사용</a:t>
            </a:r>
            <a:endParaRPr lang="ko-KR" altLang="en-US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3F3C2-DF78-44DF-A95D-03DA3D70A3D2}"/>
              </a:ext>
            </a:extLst>
          </p:cNvPr>
          <p:cNvSpPr txBox="1"/>
          <p:nvPr/>
        </p:nvSpPr>
        <p:spPr>
          <a:xfrm>
            <a:off x="5061395" y="2357136"/>
            <a:ext cx="8994573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사용자가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딥러닝을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보다 쉽게 할 수 있도록 도와주는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파이썬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라이브러리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쉬운 고수준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API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제공하면서도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TENSORFLOW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와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같은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저수준의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API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와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호환이 잘 되어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원하는 네트워크 구조 만들 수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6AF04-D322-4F18-B60B-4635A6714490}"/>
              </a:ext>
            </a:extLst>
          </p:cNvPr>
          <p:cNvSpPr txBox="1"/>
          <p:nvPr/>
        </p:nvSpPr>
        <p:spPr>
          <a:xfrm>
            <a:off x="5059200" y="3702023"/>
            <a:ext cx="6203411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수치계산과 대규모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머신러닝을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위한 오픈소스 라이브러리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딥러닝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프로그램을 구현할 수 있도록 다양한 기능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AA653-C2CE-4E54-9B90-7892C4009BCF}"/>
              </a:ext>
            </a:extLst>
          </p:cNvPr>
          <p:cNvSpPr txBox="1"/>
          <p:nvPr/>
        </p:nvSpPr>
        <p:spPr>
          <a:xfrm>
            <a:off x="1261862" y="6090134"/>
            <a:ext cx="55003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https://mijeongjeon.github.io/jekyll/update/2018/08/08/jupyter_notebook.html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DC161-29D6-4F9C-8326-9975B821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37" y="5150425"/>
            <a:ext cx="2400931" cy="6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2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8A41A8-DBE5-4A24-8E60-8F94C8BF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31" y="574851"/>
            <a:ext cx="10773974" cy="6060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11/23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6364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 detection cam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전체 시스템 구성도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53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73652D-7923-4318-9E44-007FE776E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78" y="2437182"/>
            <a:ext cx="2932826" cy="4180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12/23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5123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 detection cam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구현 내용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3F53F0-1597-4EC2-83B3-17EEC6128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20" y="4078436"/>
            <a:ext cx="2932826" cy="208136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2D51980-F5D6-486D-A933-1F9196EE01AC}"/>
              </a:ext>
            </a:extLst>
          </p:cNvPr>
          <p:cNvSpPr/>
          <p:nvPr/>
        </p:nvSpPr>
        <p:spPr>
          <a:xfrm>
            <a:off x="4325335" y="4821715"/>
            <a:ext cx="942392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BC852-16D7-46FE-BE8B-112BB10333B7}"/>
              </a:ext>
            </a:extLst>
          </p:cNvPr>
          <p:cNvSpPr txBox="1"/>
          <p:nvPr/>
        </p:nvSpPr>
        <p:spPr>
          <a:xfrm>
            <a:off x="708120" y="885938"/>
            <a:ext cx="5387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◆ 1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차 시도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이미지 분류 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training : validation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=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7:3</a:t>
            </a:r>
          </a:p>
          <a:p>
            <a:endParaRPr lang="en-US" altLang="ko-KR" sz="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 startAt="2"/>
            </a:pP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Kaggle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에서 개 고양이 분류 학습에 대한 자료를 참고하여 클래스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개의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알고리즘 구현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문제점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과적합과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1.0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의 정확도가 나오는 문제 발생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목표로 하는 클래스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4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개의 구현이 이뤄지지 않음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4C3EA-84E4-4C8D-814B-20978AD41FD9}"/>
              </a:ext>
            </a:extLst>
          </p:cNvPr>
          <p:cNvSpPr txBox="1"/>
          <p:nvPr/>
        </p:nvSpPr>
        <p:spPr>
          <a:xfrm>
            <a:off x="708314" y="2878107"/>
            <a:ext cx="455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◆ 2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차 시도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클래스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3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개의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알고리즘 구현 및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차 실행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문제점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training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정확도는 높고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 validation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정확도가 낮음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F2113EDA-AD21-4F43-9162-9F7BE41C4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56" y="3941453"/>
            <a:ext cx="2396849" cy="2477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633E93-E398-44C1-AC10-1F465F301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03" y="394828"/>
            <a:ext cx="2169705" cy="2477902"/>
          </a:xfrm>
          <a:prstGeom prst="rect">
            <a:avLst/>
          </a:prstGeom>
        </p:spPr>
      </p:pic>
      <p:pic>
        <p:nvPicPr>
          <p:cNvPr id="17" name="그림 16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7EF78185-D228-4FDD-A500-50722E3EA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79" y="1617917"/>
            <a:ext cx="1985761" cy="225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72DAE5-5BD4-4BE2-B531-2A9B1E1CACC3}"/>
              </a:ext>
            </a:extLst>
          </p:cNvPr>
          <p:cNvSpPr txBox="1"/>
          <p:nvPr/>
        </p:nvSpPr>
        <p:spPr>
          <a:xfrm>
            <a:off x="5933285" y="2022947"/>
            <a:ext cx="197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▼ 2</a:t>
            </a:r>
            <a:r>
              <a:rPr lang="ko-KR" altLang="en-US" sz="1400" dirty="0"/>
              <a:t>차 시도 사진 자료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2C440-B546-4102-BAF3-2B3FC733FA51}"/>
              </a:ext>
            </a:extLst>
          </p:cNvPr>
          <p:cNvSpPr txBox="1"/>
          <p:nvPr/>
        </p:nvSpPr>
        <p:spPr>
          <a:xfrm>
            <a:off x="1017415" y="6250078"/>
            <a:ext cx="197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▲ 1</a:t>
            </a:r>
            <a:r>
              <a:rPr lang="ko-KR" altLang="en-US" sz="1400" dirty="0"/>
              <a:t>차 시도 사진 자료</a:t>
            </a:r>
          </a:p>
        </p:txBody>
      </p:sp>
    </p:spTree>
    <p:extLst>
      <p:ext uri="{BB962C8B-B14F-4D97-AF65-F5344CB8AC3E}">
        <p14:creationId xmlns:p14="http://schemas.microsoft.com/office/powerpoint/2010/main" val="195667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C5173E-1AF5-45F3-BCA4-D0D20A64B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1" y="4060727"/>
            <a:ext cx="3877745" cy="231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13/23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선택한 이유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32DBC-2557-473C-B96F-7DA5FA28F86D}"/>
              </a:ext>
            </a:extLst>
          </p:cNvPr>
          <p:cNvSpPr txBox="1"/>
          <p:nvPr/>
        </p:nvSpPr>
        <p:spPr>
          <a:xfrm>
            <a:off x="749055" y="910397"/>
            <a:ext cx="5580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ANN(Artificial Neural Network,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</a:t>
            </a:r>
            <a:endParaRPr lang="ko-KR" altLang="en-US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6E87A-BCFB-4384-89BA-D6048029D393}"/>
              </a:ext>
            </a:extLst>
          </p:cNvPr>
          <p:cNvSpPr txBox="1"/>
          <p:nvPr/>
        </p:nvSpPr>
        <p:spPr>
          <a:xfrm>
            <a:off x="763103" y="1310507"/>
            <a:ext cx="99846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인공신경망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은 간략히 신경망이라고도 하며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인간의 뉴런이 연결된 형태를 수학적으로 모방한 모델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데이터를 분석하여 예측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분류 등의 의사결정 문제를 해결하는데 적용할 수 있는 기법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[ANN </a:t>
            </a: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단점</a:t>
            </a:r>
            <a:r>
              <a:rPr lang="en-US" altLang="ko-KR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학습 과정에서 최적의 파라미터 값을 찾기 어려워 지역 최소값에 머무르게 되는 문제점 발생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 latinLnBrk="1">
              <a:buFontTx/>
              <a:buChar char="-"/>
            </a:pP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과적합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문제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-   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느린 학습시간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C1543-E1FC-4288-B201-488730A648B8}"/>
              </a:ext>
            </a:extLst>
          </p:cNvPr>
          <p:cNvSpPr txBox="1"/>
          <p:nvPr/>
        </p:nvSpPr>
        <p:spPr>
          <a:xfrm>
            <a:off x="749055" y="6280855"/>
            <a:ext cx="53397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사진 출처 </a:t>
            </a: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https://blog.naver.com/qkrdnjsrl0628/222509156567</a:t>
            </a:r>
            <a:r>
              <a:rPr lang="ko-KR" alt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FCA8-CD77-46D7-9FBF-BCE0DB687E1C}"/>
              </a:ext>
            </a:extLst>
          </p:cNvPr>
          <p:cNvSpPr txBox="1"/>
          <p:nvPr/>
        </p:nvSpPr>
        <p:spPr>
          <a:xfrm>
            <a:off x="763103" y="3139680"/>
            <a:ext cx="515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DNN(Deep Neural Network,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심층신경망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endParaRPr lang="ko-KR" altLang="en-US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9ACB6-0DA7-4B49-8FC0-C7D954A85A39}"/>
              </a:ext>
            </a:extLst>
          </p:cNvPr>
          <p:cNvSpPr txBox="1"/>
          <p:nvPr/>
        </p:nvSpPr>
        <p:spPr>
          <a:xfrm>
            <a:off x="749055" y="3509983"/>
            <a:ext cx="1104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모델 내 은닉층을 많이 늘려서 학습 결과를 향상시키는 방법이 등장하였고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이를 </a:t>
            </a: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심층 신경망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(DNN)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이라고 함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컴퓨터가 스스로 분류 레이블을 만들어 냄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 /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데이터를 구분 짓는 과정을 반복함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48A34-53CD-4798-8E32-F3061BCE122C}"/>
              </a:ext>
            </a:extLst>
          </p:cNvPr>
          <p:cNvSpPr txBox="1"/>
          <p:nvPr/>
        </p:nvSpPr>
        <p:spPr>
          <a:xfrm>
            <a:off x="6183296" y="6306930"/>
            <a:ext cx="54359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사진 출처 </a:t>
            </a:r>
            <a:r>
              <a:rPr lang="en-US" altLang="ko-KR" sz="1100" dirty="0"/>
              <a:t>: </a:t>
            </a:r>
            <a:r>
              <a:rPr lang="ko-KR" altLang="en-US" sz="1100" dirty="0">
                <a:hlinkClick r:id="rId5"/>
              </a:rPr>
              <a:t>https://heung-bae-lee.github.io/2019/12/08/deep_learning_03/</a:t>
            </a:r>
            <a:r>
              <a:rPr lang="ko-KR" altLang="en-US" sz="1100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ED461E-3C1B-4D24-97AB-F692FF546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28" y="4221492"/>
            <a:ext cx="4764541" cy="20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B64916B-B77D-464C-B601-4EB12343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5" y="4121459"/>
            <a:ext cx="54006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14/23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선택한 이유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32DBC-2557-473C-B96F-7DA5FA28F86D}"/>
              </a:ext>
            </a:extLst>
          </p:cNvPr>
          <p:cNvSpPr txBox="1"/>
          <p:nvPr/>
        </p:nvSpPr>
        <p:spPr>
          <a:xfrm>
            <a:off x="907323" y="1280302"/>
            <a:ext cx="5657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RNN(Recurrent Neural Network,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순환신경망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endParaRPr lang="ko-KR" altLang="en-US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8C937-BFB1-40D5-8C3E-D589582BFAC1}"/>
              </a:ext>
            </a:extLst>
          </p:cNvPr>
          <p:cNvSpPr txBox="1"/>
          <p:nvPr/>
        </p:nvSpPr>
        <p:spPr>
          <a:xfrm>
            <a:off x="904890" y="1828416"/>
            <a:ext cx="949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순환 신경망 알고리즘은 반복적이고 순차적인 데이터 학습에 특화된 인공신경망의 한 종류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음성 파형을 파악하거나 텍스트의 앞 뒤 성분을 파악할 때 주로 사용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(ex.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파파고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구글 번역기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67A6F-B877-4BF0-BD84-D291DAE80837}"/>
              </a:ext>
            </a:extLst>
          </p:cNvPr>
          <p:cNvSpPr txBox="1"/>
          <p:nvPr/>
        </p:nvSpPr>
        <p:spPr>
          <a:xfrm>
            <a:off x="886875" y="2824374"/>
            <a:ext cx="6992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GAN(Generative Adversarial Network,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생성 적대 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endParaRPr lang="ko-KR" altLang="en-US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2FFB9-75B9-4964-86DD-69874F808CC1}"/>
              </a:ext>
            </a:extLst>
          </p:cNvPr>
          <p:cNvSpPr txBox="1"/>
          <p:nvPr/>
        </p:nvSpPr>
        <p:spPr>
          <a:xfrm>
            <a:off x="886875" y="3322912"/>
            <a:ext cx="898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서로 경쟁하면서 가짜 이미지를 진짜 이미지와 최대한 비슷하게 만들어내는 네트워크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즉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신경망을 통해 진짜 같은 가짜를 만들어 내는 것을 목표로 두고 있는 딥러닝 알고리즘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A387B-1F67-4B41-AFC6-9A60471BB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77" y="4125044"/>
            <a:ext cx="4419600" cy="195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3C8798-2CC9-4649-8158-15211C74D1BD}"/>
              </a:ext>
            </a:extLst>
          </p:cNvPr>
          <p:cNvSpPr txBox="1"/>
          <p:nvPr/>
        </p:nvSpPr>
        <p:spPr>
          <a:xfrm>
            <a:off x="965761" y="607528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RNN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149DBE-BCA1-4D4E-8637-2F8272C0941D}"/>
              </a:ext>
            </a:extLst>
          </p:cNvPr>
          <p:cNvSpPr txBox="1"/>
          <p:nvPr/>
        </p:nvSpPr>
        <p:spPr>
          <a:xfrm>
            <a:off x="6564641" y="6039025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GAN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182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15/23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선택한 이유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012EE-4941-4217-AD0E-47D4C89FD612}"/>
              </a:ext>
            </a:extLst>
          </p:cNvPr>
          <p:cNvSpPr txBox="1"/>
          <p:nvPr/>
        </p:nvSpPr>
        <p:spPr>
          <a:xfrm>
            <a:off x="492418" y="1478409"/>
            <a:ext cx="6378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CNN(Convolutional Neural Network, </a:t>
            </a:r>
            <a:r>
              <a:rPr lang="ko-KR" altLang="en-US" sz="2000" b="1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합성곱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8D61-3A0E-49B3-8994-D612F73BE5F2}"/>
              </a:ext>
            </a:extLst>
          </p:cNvPr>
          <p:cNvSpPr txBox="1"/>
          <p:nvPr/>
        </p:nvSpPr>
        <p:spPr>
          <a:xfrm>
            <a:off x="492418" y="1953761"/>
            <a:ext cx="11459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데이터의 특징을 추출하여 특징들의 패턴을 파악하는 구조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알고리즘은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Convolution(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합성곱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과정과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Pooling(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압축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과정을 통해 이미지 특징 추출이 진행됨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주로 이미지나 영상 데이터를 처리할 때 쓰임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DNN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의 문제점인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flatten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후 공간적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/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지역적 정보가 손실되고 학습시간과 효율성이 저하되는 문제를 보완하는 모델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43818-BC2E-449E-868C-AF4A9B9FA6D9}"/>
              </a:ext>
            </a:extLst>
          </p:cNvPr>
          <p:cNvSpPr txBox="1"/>
          <p:nvPr/>
        </p:nvSpPr>
        <p:spPr>
          <a:xfrm>
            <a:off x="7418809" y="5095681"/>
            <a:ext cx="3719648" cy="276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사진 출처 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2"/>
              </a:rPr>
              <a:t>https://www.datamaker.io/posts/33/</a:t>
            </a:r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E9CDFC-E236-4235-97AB-612BE7D8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06" y="3912563"/>
            <a:ext cx="6353175" cy="1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16/23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선택한 이유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012EE-4941-4217-AD0E-47D4C89FD612}"/>
              </a:ext>
            </a:extLst>
          </p:cNvPr>
          <p:cNvSpPr txBox="1"/>
          <p:nvPr/>
        </p:nvSpPr>
        <p:spPr>
          <a:xfrm>
            <a:off x="790998" y="1176281"/>
            <a:ext cx="7468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CNN(Convolutional Neural Network, </a:t>
            </a:r>
            <a:r>
              <a:rPr lang="ko-KR" altLang="en-US" sz="2000" b="1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합성곱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동작 원리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75BC6-6B32-42F0-ACFC-A816E4517039}"/>
              </a:ext>
            </a:extLst>
          </p:cNvPr>
          <p:cNvSpPr txBox="1"/>
          <p:nvPr/>
        </p:nvSpPr>
        <p:spPr>
          <a:xfrm>
            <a:off x="8661565" y="6280855"/>
            <a:ext cx="2717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https://excelsior-cjh.tistory.com/79</a:t>
            </a:r>
            <a:r>
              <a:rPr lang="ko-KR" altLang="en-US" sz="12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457269-ADD7-4D0C-9695-EC77EA78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725" y="1868877"/>
            <a:ext cx="6050549" cy="2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FCB6D-9A0D-4C21-8123-003A35C8702E}"/>
              </a:ext>
            </a:extLst>
          </p:cNvPr>
          <p:cNvSpPr txBox="1"/>
          <p:nvPr/>
        </p:nvSpPr>
        <p:spPr>
          <a:xfrm>
            <a:off x="912295" y="4046616"/>
            <a:ext cx="1589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▼ Convolution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1DA6B-6FD6-4241-9513-0C55D8C49FA6}"/>
              </a:ext>
            </a:extLst>
          </p:cNvPr>
          <p:cNvSpPr txBox="1"/>
          <p:nvPr/>
        </p:nvSpPr>
        <p:spPr>
          <a:xfrm>
            <a:off x="912295" y="4435625"/>
            <a:ext cx="1063900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2차원 이미지를 행렬로 표현합니다.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2. 행렬도 표현된 입력 이미지를 지정한 크기의 필터(커널)로 전체적으로 훑어줍니다.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Stride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는 필터를 얼마만큼 움직여 주는가에 대한 것으로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n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만큼 칸을 움직입니다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</a:t>
            </a:r>
          </a:p>
          <a:p>
            <a:endParaRPr lang="ko-KR" altLang="en-US" sz="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3. 필터처리를 해주면 결과값의 크기가 줄어들게 됩니다. 즉, 손실되는 부분이 있다는 것으로 이를 해결하기 위해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Padding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(0으로 이미지 가장자리를 감싸줌)이라는 방법을 사용합니다. 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5x5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7x7 * 3x3필터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5x5 의 결과를 얻을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8434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17/23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선택한 이유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012EE-4941-4217-AD0E-47D4C89FD612}"/>
              </a:ext>
            </a:extLst>
          </p:cNvPr>
          <p:cNvSpPr txBox="1"/>
          <p:nvPr/>
        </p:nvSpPr>
        <p:spPr>
          <a:xfrm>
            <a:off x="1189901" y="1087480"/>
            <a:ext cx="7468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CNN(Convolutional Neural Network, </a:t>
            </a:r>
            <a:r>
              <a:rPr lang="ko-KR" altLang="en-US" sz="2000" b="1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합성곱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신경망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동작 원리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75BC6-6B32-42F0-ACFC-A816E4517039}"/>
              </a:ext>
            </a:extLst>
          </p:cNvPr>
          <p:cNvSpPr txBox="1"/>
          <p:nvPr/>
        </p:nvSpPr>
        <p:spPr>
          <a:xfrm>
            <a:off x="8661565" y="6280855"/>
            <a:ext cx="2717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https://excelsior-cjh.tistory.com/79</a:t>
            </a:r>
            <a:r>
              <a:rPr lang="ko-KR" altLang="en-US" sz="1200" dirty="0"/>
              <a:t>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44FACC6-B58F-4A5C-822F-A147DD2D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01" y="1576155"/>
            <a:ext cx="6164768" cy="29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5F99C0-B8BA-4C71-805C-58431847EAC3}"/>
              </a:ext>
            </a:extLst>
          </p:cNvPr>
          <p:cNvSpPr txBox="1"/>
          <p:nvPr/>
        </p:nvSpPr>
        <p:spPr>
          <a:xfrm>
            <a:off x="1441785" y="4600781"/>
            <a:ext cx="1446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▼ Pooling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A5DB8-D897-4B4A-AC48-CEC06DDD5428}"/>
              </a:ext>
            </a:extLst>
          </p:cNvPr>
          <p:cNvSpPr txBox="1"/>
          <p:nvPr/>
        </p:nvSpPr>
        <p:spPr>
          <a:xfrm>
            <a:off x="1441785" y="4656446"/>
            <a:ext cx="96510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Pooling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과정은 값이 너무 많은 결과값을 축소해주는 것을 목적으로 합니다. 대표적으로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max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pooling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average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pooling이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있으며 각각 큰 값이나 평균값을 구역별로 가져와 크기를 반으로 줄여주게 됩니다.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2. 이후로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convolution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-&gt;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pooling을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한번 더 거치고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dense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층을 거치고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activati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on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function을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적용시켜 최종 결과물을 출력합니다.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activati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on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function은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입력된 데이터의 가중 합을 출력 신호로 변환하는 함수입니다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.</a:t>
            </a:r>
            <a:endParaRPr lang="ko-KR" altLang="en-US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25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테이블이(가) 표시된 사진&#10;&#10;자동 생성된 설명">
            <a:extLst>
              <a:ext uri="{FF2B5EF4-FFF2-40B4-BE49-F238E27FC236}">
                <a16:creationId xmlns:a16="http://schemas.microsoft.com/office/drawing/2014/main" id="{E20E5D74-F6D1-4D31-AE2C-2F15883F4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79" y="4568245"/>
            <a:ext cx="1241178" cy="175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5D58695-8768-4B2F-AA03-1FDE22ED9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01" y="4568246"/>
            <a:ext cx="1241178" cy="17561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88D9673F-5254-4499-861D-87AC9D00F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96" y="744587"/>
            <a:ext cx="1262766" cy="17866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B5A97F5E-1A14-4EA2-A3E7-CB23CB2BB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30" y="744587"/>
            <a:ext cx="1262766" cy="17866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387F044B-572B-47EF-8EF6-3C9AB72E3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6" y="4541990"/>
            <a:ext cx="1241178" cy="17561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418282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18/23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503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결론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CNN detection cam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진행상황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4BF96FB-22A7-4FFA-84D1-91CC0D1D4F44}"/>
              </a:ext>
            </a:extLst>
          </p:cNvPr>
          <p:cNvSpPr/>
          <p:nvPr/>
        </p:nvSpPr>
        <p:spPr>
          <a:xfrm>
            <a:off x="663742" y="3104147"/>
            <a:ext cx="1086451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BE9A-C4A0-4984-A12C-EC2347C1F7F1}"/>
              </a:ext>
            </a:extLst>
          </p:cNvPr>
          <p:cNvSpPr txBox="1"/>
          <p:nvPr/>
        </p:nvSpPr>
        <p:spPr>
          <a:xfrm>
            <a:off x="749766" y="3790625"/>
            <a:ext cx="28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[1</a:t>
            </a:r>
            <a:r>
              <a:rPr lang="ko-KR" altLang="en-US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주차</a:t>
            </a:r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 3/14~3/20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 가구를 위한 이상행동 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감지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CCTV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프로그램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E2464-B6B9-4EC5-BA46-484485181F06}"/>
              </a:ext>
            </a:extLst>
          </p:cNvPr>
          <p:cNvSpPr txBox="1"/>
          <p:nvPr/>
        </p:nvSpPr>
        <p:spPr>
          <a:xfrm>
            <a:off x="3060215" y="2531250"/>
            <a:ext cx="296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[2</a:t>
            </a:r>
            <a:r>
              <a:rPr lang="ko-KR" altLang="en-US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주차</a:t>
            </a:r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 3/21~3/27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전동킥보드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불법 주행 감지 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프로그램으로 주제변경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78580-7FC8-4A18-A7FC-84ACAAA3809B}"/>
              </a:ext>
            </a:extLst>
          </p:cNvPr>
          <p:cNvSpPr txBox="1"/>
          <p:nvPr/>
        </p:nvSpPr>
        <p:spPr>
          <a:xfrm>
            <a:off x="4783820" y="3814209"/>
            <a:ext cx="2492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[3</a:t>
            </a:r>
            <a:r>
              <a:rPr lang="ko-KR" altLang="en-US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주차</a:t>
            </a:r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 3/28~4/3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데이터셋 수집 방법 회의 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간트차트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작성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77A04D-4259-4904-9353-61F14A42CDF6}"/>
              </a:ext>
            </a:extLst>
          </p:cNvPr>
          <p:cNvSpPr/>
          <p:nvPr/>
        </p:nvSpPr>
        <p:spPr>
          <a:xfrm>
            <a:off x="872159" y="294545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F9EC70-5555-4533-8649-0924C379F5B9}"/>
              </a:ext>
            </a:extLst>
          </p:cNvPr>
          <p:cNvSpPr/>
          <p:nvPr/>
        </p:nvSpPr>
        <p:spPr>
          <a:xfrm>
            <a:off x="3145630" y="2945452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443F92-AD2B-41A2-9D3C-5259EFD973E4}"/>
              </a:ext>
            </a:extLst>
          </p:cNvPr>
          <p:cNvSpPr/>
          <p:nvPr/>
        </p:nvSpPr>
        <p:spPr>
          <a:xfrm>
            <a:off x="5708631" y="29454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D1B05A-05BE-4873-86E2-369066F6CFBD}"/>
              </a:ext>
            </a:extLst>
          </p:cNvPr>
          <p:cNvSpPr/>
          <p:nvPr/>
        </p:nvSpPr>
        <p:spPr>
          <a:xfrm>
            <a:off x="7054346" y="29454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FBCFF5-3911-4EA6-A03A-225826FF2BA8}"/>
              </a:ext>
            </a:extLst>
          </p:cNvPr>
          <p:cNvSpPr txBox="1"/>
          <p:nvPr/>
        </p:nvSpPr>
        <p:spPr>
          <a:xfrm>
            <a:off x="6933928" y="2279912"/>
            <a:ext cx="2621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[4</a:t>
            </a:r>
            <a:r>
              <a:rPr lang="ko-KR" altLang="en-US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주차</a:t>
            </a:r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 4/4~4/10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알고리즘 회의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수집 시작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웹크롤링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데이터셋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직접 촬영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004907-8DBD-468A-8639-182898C9380B}"/>
              </a:ext>
            </a:extLst>
          </p:cNvPr>
          <p:cNvSpPr txBox="1"/>
          <p:nvPr/>
        </p:nvSpPr>
        <p:spPr>
          <a:xfrm>
            <a:off x="8984256" y="3789516"/>
            <a:ext cx="2758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[5</a:t>
            </a:r>
            <a:r>
              <a:rPr lang="ko-KR" altLang="en-US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주차</a:t>
            </a:r>
            <a:r>
              <a:rPr lang="en-US" altLang="ko-KR" sz="1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 4/11~4/17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수집 방법 변경 후 데이터 수집 시작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데이터셋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인공지능 알고리즘 구현 시작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필요 물품 구매 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B1251F-F1D7-4BDE-A900-8B8B7FA34906}"/>
              </a:ext>
            </a:extLst>
          </p:cNvPr>
          <p:cNvSpPr/>
          <p:nvPr/>
        </p:nvSpPr>
        <p:spPr>
          <a:xfrm>
            <a:off x="9469355" y="296082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22DE35-69DA-4092-AC42-96E06A130EC4}"/>
              </a:ext>
            </a:extLst>
          </p:cNvPr>
          <p:cNvSpPr txBox="1"/>
          <p:nvPr/>
        </p:nvSpPr>
        <p:spPr>
          <a:xfrm>
            <a:off x="7738111" y="222789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깃허브</a:t>
            </a:r>
            <a:r>
              <a:rPr lang="ko-KR" altLang="en-US" sz="11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주소 </a:t>
            </a:r>
            <a:r>
              <a:rPr lang="en-US" altLang="ko-KR" sz="11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1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7"/>
              </a:rPr>
              <a:t>https://github.com/JEONEUNMIN/capstone_04</a:t>
            </a:r>
            <a:r>
              <a:rPr lang="ko-KR" altLang="en-US" sz="11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8C50C90-316A-4B41-BB49-972B22643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76" y="580626"/>
            <a:ext cx="1241178" cy="175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990840D9-74A0-4DAC-9F26-3A6DAA69C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54" y="580627"/>
            <a:ext cx="1241178" cy="17561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6F1420C7-8881-4E81-8A4F-3473285A8C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01" y="4933304"/>
            <a:ext cx="1241178" cy="17561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5EA78F-ABCF-4A9E-BD09-31B0DCFB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79" y="4933304"/>
            <a:ext cx="1241178" cy="17561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F156052A-82AA-4A4B-963E-148F8B746C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55" y="4933304"/>
            <a:ext cx="1241179" cy="17561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006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amsung Research (@samsungresearch) / Twitter">
            <a:extLst>
              <a:ext uri="{FF2B5EF4-FFF2-40B4-BE49-F238E27FC236}">
                <a16:creationId xmlns:a16="http://schemas.microsoft.com/office/drawing/2014/main" id="{C34BD737-CCCA-46CC-ACA5-CEF43728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043" y="1639505"/>
            <a:ext cx="1658845" cy="165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19/23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결론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관련기업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E2464-B6B9-4EC5-BA46-484485181F06}"/>
              </a:ext>
            </a:extLst>
          </p:cNvPr>
          <p:cNvSpPr txBox="1"/>
          <p:nvPr/>
        </p:nvSpPr>
        <p:spPr>
          <a:xfrm>
            <a:off x="2441886" y="1403261"/>
            <a:ext cx="1479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네이버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클로바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0980A6-D90E-4D65-B32E-6A1D6DAEF4BE}"/>
              </a:ext>
            </a:extLst>
          </p:cNvPr>
          <p:cNvSpPr txBox="1"/>
          <p:nvPr/>
        </p:nvSpPr>
        <p:spPr>
          <a:xfrm>
            <a:off x="4689130" y="1395631"/>
            <a:ext cx="1223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삼성리서치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BBBF02-F6BF-44B9-8647-F1CE63DEF829}"/>
              </a:ext>
            </a:extLst>
          </p:cNvPr>
          <p:cNvSpPr txBox="1"/>
          <p:nvPr/>
        </p:nvSpPr>
        <p:spPr>
          <a:xfrm>
            <a:off x="6711910" y="1405792"/>
            <a:ext cx="1479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카카오 브레인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384E61-3703-4EBE-BBF0-71AFAAF5EB86}"/>
              </a:ext>
            </a:extLst>
          </p:cNvPr>
          <p:cNvSpPr txBox="1"/>
          <p:nvPr/>
        </p:nvSpPr>
        <p:spPr>
          <a:xfrm>
            <a:off x="8908568" y="1395631"/>
            <a:ext cx="1223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업스테이지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8FD1B-55CB-4B09-B326-1EAD0CB78E64}"/>
              </a:ext>
            </a:extLst>
          </p:cNvPr>
          <p:cNvSpPr txBox="1"/>
          <p:nvPr/>
        </p:nvSpPr>
        <p:spPr>
          <a:xfrm>
            <a:off x="2733305" y="4039498"/>
            <a:ext cx="63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구글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AA368-B046-4996-A532-FAE167FDCB26}"/>
              </a:ext>
            </a:extLst>
          </p:cNvPr>
          <p:cNvSpPr txBox="1"/>
          <p:nvPr/>
        </p:nvSpPr>
        <p:spPr>
          <a:xfrm>
            <a:off x="4813545" y="4024539"/>
            <a:ext cx="902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아마존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3A840A-8FAF-410A-9855-50B4FA7681C6}"/>
              </a:ext>
            </a:extLst>
          </p:cNvPr>
          <p:cNvSpPr txBox="1"/>
          <p:nvPr/>
        </p:nvSpPr>
        <p:spPr>
          <a:xfrm>
            <a:off x="7130103" y="4024539"/>
            <a:ext cx="639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애플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5BF2E2-7235-44DB-BB5B-9E6427530B59}"/>
              </a:ext>
            </a:extLst>
          </p:cNvPr>
          <p:cNvSpPr txBox="1"/>
          <p:nvPr/>
        </p:nvSpPr>
        <p:spPr>
          <a:xfrm>
            <a:off x="8772073" y="4024539"/>
            <a:ext cx="1608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마이크로소프트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09AFD-006D-44D6-9EE2-C8B95C577193}"/>
              </a:ext>
            </a:extLst>
          </p:cNvPr>
          <p:cNvSpPr txBox="1"/>
          <p:nvPr/>
        </p:nvSpPr>
        <p:spPr>
          <a:xfrm>
            <a:off x="122115" y="6126967"/>
            <a:ext cx="4639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네이버 </a:t>
            </a:r>
            <a:r>
              <a:rPr lang="ko-KR" altLang="en-US" sz="800" dirty="0" err="1"/>
              <a:t>클로바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3"/>
              </a:rPr>
              <a:t>https://www.robotstory.co.kr/bunker/?vid=5</a:t>
            </a:r>
            <a:r>
              <a:rPr lang="en-US" altLang="ko-KR" sz="800" dirty="0"/>
              <a:t> </a:t>
            </a:r>
          </a:p>
          <a:p>
            <a:r>
              <a:rPr lang="ko-KR" altLang="en-US" sz="800" dirty="0"/>
              <a:t>삼성 리서치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4"/>
              </a:rPr>
              <a:t>https://mobile.twitter.com/samsungresearch</a:t>
            </a:r>
            <a:endParaRPr lang="en-US" altLang="ko-KR" sz="800" dirty="0"/>
          </a:p>
          <a:p>
            <a:r>
              <a:rPr lang="ko-KR" altLang="en-US" sz="800" dirty="0"/>
              <a:t>카카오 브레인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5"/>
              </a:rPr>
              <a:t>https://www.kakaocorp.com/page/detail/9607</a:t>
            </a:r>
            <a:endParaRPr lang="en-US" altLang="ko-KR" sz="800" dirty="0"/>
          </a:p>
          <a:p>
            <a:r>
              <a:rPr lang="ko-KR" altLang="en-US" sz="800" dirty="0"/>
              <a:t>업스테이지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6"/>
              </a:rPr>
              <a:t>https://www.mk.co.kr/news/business/view/2020/12/1311539/</a:t>
            </a:r>
            <a:endParaRPr lang="en-US" altLang="ko-KR" sz="800" dirty="0"/>
          </a:p>
        </p:txBody>
      </p:sp>
      <p:pic>
        <p:nvPicPr>
          <p:cNvPr id="2054" name="Picture 6" descr="카카오브레인, 국내 최대 수준 딥러닝 전용 슈퍼컴퓨팅 인프라 도입 | 카카오">
            <a:extLst>
              <a:ext uri="{FF2B5EF4-FFF2-40B4-BE49-F238E27FC236}">
                <a16:creationId xmlns:a16="http://schemas.microsoft.com/office/drawing/2014/main" id="{AB82A4CC-ED44-4A92-A562-A785F2B74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2" t="9980" r="19003" b="11460"/>
          <a:stretch/>
        </p:blipFill>
        <p:spPr bwMode="auto">
          <a:xfrm>
            <a:off x="6691520" y="1722863"/>
            <a:ext cx="1424922" cy="137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업스테이지 &quot;AI 기술 온라인 무료 상담&quot; - 매일경제">
            <a:extLst>
              <a:ext uri="{FF2B5EF4-FFF2-40B4-BE49-F238E27FC236}">
                <a16:creationId xmlns:a16="http://schemas.microsoft.com/office/drawing/2014/main" id="{38EEEB0C-5CE3-422F-9253-E31FCC1AA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2" t="-2894" r="10516" b="-1"/>
          <a:stretch/>
        </p:blipFill>
        <p:spPr bwMode="auto">
          <a:xfrm>
            <a:off x="8772073" y="1884664"/>
            <a:ext cx="1360043" cy="11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4936B5F-2F84-4A0F-9644-304FF4CE3B4A}"/>
              </a:ext>
            </a:extLst>
          </p:cNvPr>
          <p:cNvSpPr txBox="1"/>
          <p:nvPr/>
        </p:nvSpPr>
        <p:spPr>
          <a:xfrm>
            <a:off x="3831388" y="6147423"/>
            <a:ext cx="550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구글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9"/>
              </a:rPr>
              <a:t>https://ko.wikipedia.org/wiki/%EA%B5%AC%EA%B8%80_%EB%A1%9C%EA%B3%A0</a:t>
            </a:r>
            <a:r>
              <a:rPr lang="en-US" altLang="ko-KR" sz="800" dirty="0"/>
              <a:t> </a:t>
            </a:r>
          </a:p>
          <a:p>
            <a:r>
              <a:rPr lang="ko-KR" altLang="en-US" sz="800" dirty="0"/>
              <a:t>아마존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0"/>
              </a:rPr>
              <a:t>https://rogorogo.tistory.com/434</a:t>
            </a:r>
            <a:r>
              <a:rPr lang="en-US" altLang="ko-KR" sz="800" dirty="0"/>
              <a:t> </a:t>
            </a:r>
          </a:p>
          <a:p>
            <a:r>
              <a:rPr lang="ko-KR" altLang="en-US" sz="800" dirty="0"/>
              <a:t>애플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1"/>
              </a:rPr>
              <a:t>https://rogorogo.tistory.com/473</a:t>
            </a:r>
            <a:r>
              <a:rPr lang="en-US" altLang="ko-KR" sz="800" dirty="0"/>
              <a:t> </a:t>
            </a:r>
          </a:p>
          <a:p>
            <a:r>
              <a:rPr lang="ko-KR" altLang="en-US" sz="800" dirty="0"/>
              <a:t>마이크로소프트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2"/>
              </a:rPr>
              <a:t>https://www.rocketpunch.com/companies/microsoft</a:t>
            </a:r>
            <a:r>
              <a:rPr lang="en-US" altLang="ko-KR" sz="800" dirty="0"/>
              <a:t> 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F0572D9-2275-455C-92E8-6888F5C7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09" y="4761076"/>
            <a:ext cx="1309237" cy="4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아마존 로고">
            <a:extLst>
              <a:ext uri="{FF2B5EF4-FFF2-40B4-BE49-F238E27FC236}">
                <a16:creationId xmlns:a16="http://schemas.microsoft.com/office/drawing/2014/main" id="{DFAD5F45-21A4-44E1-8699-22F5BC70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4758611"/>
            <a:ext cx="1309237" cy="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pple 로고">
            <a:extLst>
              <a:ext uri="{FF2B5EF4-FFF2-40B4-BE49-F238E27FC236}">
                <a16:creationId xmlns:a16="http://schemas.microsoft.com/office/drawing/2014/main" id="{D6E30826-71C8-44F6-A214-CF6A7219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37" y="4531234"/>
            <a:ext cx="823978" cy="82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마이크로소프트 기업, 채용, 투자, 뉴스">
            <a:extLst>
              <a:ext uri="{FF2B5EF4-FFF2-40B4-BE49-F238E27FC236}">
                <a16:creationId xmlns:a16="http://schemas.microsoft.com/office/drawing/2014/main" id="{832B6F60-179F-4AF0-A7C8-B82424DA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493" y="4510701"/>
            <a:ext cx="823978" cy="10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8C3B465-659B-4BE7-92E6-3194910D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79" y="2121822"/>
            <a:ext cx="1415681" cy="61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005011A-9C3A-4CDE-BD88-8DF9370F736A}"/>
              </a:ext>
            </a:extLst>
          </p:cNvPr>
          <p:cNvSpPr/>
          <p:nvPr/>
        </p:nvSpPr>
        <p:spPr>
          <a:xfrm>
            <a:off x="1615441" y="3711945"/>
            <a:ext cx="9011920" cy="214339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20C88FE-B5B9-4566-8676-DBB7D72418BE}"/>
              </a:ext>
            </a:extLst>
          </p:cNvPr>
          <p:cNvSpPr/>
          <p:nvPr/>
        </p:nvSpPr>
        <p:spPr>
          <a:xfrm>
            <a:off x="1615440" y="1137297"/>
            <a:ext cx="9011921" cy="214339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2BB871-7847-43FA-90BC-358A81704292}"/>
              </a:ext>
            </a:extLst>
          </p:cNvPr>
          <p:cNvSpPr/>
          <p:nvPr/>
        </p:nvSpPr>
        <p:spPr>
          <a:xfrm>
            <a:off x="1028459" y="825344"/>
            <a:ext cx="1173962" cy="7078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ET" panose="020D0604000000000000" pitchFamily="50" charset="-127"/>
                <a:ea typeface="나눔고딕ET" panose="020D0604000000000000" pitchFamily="50" charset="-127"/>
              </a:rPr>
              <a:t>국내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96A915B-F2D6-44A4-9F4D-4856AD0D31FE}"/>
              </a:ext>
            </a:extLst>
          </p:cNvPr>
          <p:cNvSpPr/>
          <p:nvPr/>
        </p:nvSpPr>
        <p:spPr>
          <a:xfrm>
            <a:off x="1058203" y="3340340"/>
            <a:ext cx="1173962" cy="7078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ET" panose="020D0604000000000000" pitchFamily="50" charset="-127"/>
                <a:ea typeface="나눔고딕ET" panose="020D0604000000000000" pitchFamily="50" charset="-127"/>
              </a:rPr>
              <a:t>국외</a:t>
            </a:r>
          </a:p>
        </p:txBody>
      </p:sp>
    </p:spTree>
    <p:extLst>
      <p:ext uri="{BB962C8B-B14F-4D97-AF65-F5344CB8AC3E}">
        <p14:creationId xmlns:p14="http://schemas.microsoft.com/office/powerpoint/2010/main" val="255019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FB987-CDA3-4CD7-9C93-D46B3578D6EB}"/>
              </a:ext>
            </a:extLst>
          </p:cNvPr>
          <p:cNvSpPr txBox="1"/>
          <p:nvPr/>
        </p:nvSpPr>
        <p:spPr>
          <a:xfrm>
            <a:off x="1479884" y="920621"/>
            <a:ext cx="5051383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[</a:t>
            </a:r>
            <a:r>
              <a:rPr lang="ko-KR" altLang="en-US" sz="32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목차</a:t>
            </a:r>
            <a:r>
              <a:rPr lang="en-US" altLang="ko-KR" sz="32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]</a:t>
            </a: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조원소개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detection cam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개발동기 및 목적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국내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국외 연구 현황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주간보고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본론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detection cam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구현환경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detection cam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전체 시스템 구성도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detection cam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구현내용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결론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detection cam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진행상황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관련 기업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참고서적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sz="18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책 대여 목록</a:t>
            </a:r>
            <a:endParaRPr lang="ko-KR" altLang="en-US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558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20/23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결론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참고 서적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87373-FF61-4E09-92BC-0F6DB9D8F861}"/>
              </a:ext>
            </a:extLst>
          </p:cNvPr>
          <p:cNvSpPr txBox="1"/>
          <p:nvPr/>
        </p:nvSpPr>
        <p:spPr>
          <a:xfrm>
            <a:off x="711105" y="1186547"/>
            <a:ext cx="11480895" cy="499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비전공자를 위한 책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Do it!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점프 투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파이썬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이미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200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만명이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이 책으로 프로그래밍을 시작했다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! |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중학생도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문과생도 쉽게 배운다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(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박응용 지음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이지스퍼블리싱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2019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년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06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20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출간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2"/>
              </a:rPr>
              <a:t>http://www.kyobobook.co.kr/product/detailViewKor.laf?mallGb=KOR&amp;ejkGb=KOR&amp;barcode=9791163030911</a:t>
            </a: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전공자를 위한 책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파이썬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머신러닝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완벽 가이드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다양한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캐글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예제와 함께 기초 알고리즘부터 최신 기법까지 배우는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권철민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위키북스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2019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년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02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28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3"/>
              </a:rPr>
              <a:t>https://www.aladin.co.kr/shop/wproduct.aspx?ItemId=183898040</a:t>
            </a: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OpenCV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로 배우는 영상 처리 및 응용 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정성환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배종욱 지음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생능출판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2017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년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03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03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출간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4"/>
              </a:rPr>
              <a:t>http://www.kyobobook.co.kr/product/detailViewKor.laf?ejkGb=KOR&amp;mallGb=KOR&amp;barcode=9788970508948&amp;orderClick=LAG&amp;Kc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=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과학 기반의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파이썬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빅데이터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분석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이지영 지음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</a:t>
            </a:r>
            <a:r>
              <a:rPr lang="ko-KR" altLang="en-US" sz="14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한빛아카데미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| 2020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년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12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30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출간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5"/>
              </a:rPr>
              <a:t>http://www.kyobobook.co.kr/product/detailViewKor.laf?ejkGb=KOR&amp;mallGb=KOR&amp;barcode=9791156645078&amp;orderClick=LAG&amp;Kc=</a:t>
            </a: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58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21/23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결론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참고 사이트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87373-FF61-4E09-92BC-0F6DB9D8F861}"/>
              </a:ext>
            </a:extLst>
          </p:cNvPr>
          <p:cNvSpPr txBox="1"/>
          <p:nvPr/>
        </p:nvSpPr>
        <p:spPr>
          <a:xfrm>
            <a:off x="657316" y="539363"/>
            <a:ext cx="10485215" cy="577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RNN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참고 사이트 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en-US" altLang="ko-KR" sz="12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07-1.</a:t>
            </a:r>
            <a:r>
              <a:rPr lang="ko-KR" altLang="en-US" sz="12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순환 신경망</a:t>
            </a:r>
            <a:r>
              <a:rPr lang="en-US" altLang="ko-KR" sz="12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(RNN, Recurrent Neural Network) - (1))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		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hlinkClick r:id="rId2"/>
              </a:rPr>
              <a:t>https://excelsior-cjh.tistory.com/183</a:t>
            </a:r>
            <a:r>
              <a:rPr lang="ko-KR" altLang="en-US" sz="1200" dirty="0"/>
              <a:t> </a:t>
            </a:r>
            <a:r>
              <a:rPr lang="en-US" altLang="ko-KR" sz="1200" dirty="0"/>
              <a:t>			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GAN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참고 사이트 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en-US" altLang="ko-KR" sz="1200" dirty="0">
                <a:solidFill>
                  <a:srgbClr val="11111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[GAN] </a:t>
            </a:r>
            <a:r>
              <a:rPr lang="ko-KR" altLang="en-US" sz="1200" dirty="0" err="1">
                <a:solidFill>
                  <a:srgbClr val="11111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생성적</a:t>
            </a:r>
            <a:r>
              <a:rPr lang="ko-KR" altLang="en-US" sz="1200" dirty="0">
                <a:solidFill>
                  <a:srgbClr val="11111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 적대 신경망</a:t>
            </a:r>
            <a:r>
              <a:rPr lang="en-US" altLang="ko-KR" sz="1200" dirty="0">
                <a:solidFill>
                  <a:srgbClr val="11111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(GAN) </a:t>
            </a:r>
            <a:r>
              <a:rPr lang="ko-KR" altLang="en-US" sz="1200" dirty="0">
                <a:solidFill>
                  <a:srgbClr val="111111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쉽게 알아보기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나눔고딕ET" panose="020D0604000000000000" pitchFamily="50" charset="-127"/>
              <a:ea typeface="나눔고딕ET" panose="020D0604000000000000" pitchFamily="50" charset="-127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  <a:hlinkClick r:id="rId3"/>
              </a:rPr>
              <a:t>https://ebbnflow.tistory.com/167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참고 사이트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딥러닝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</a:t>
            </a:r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모델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-CNN-Convolutional-Neural-Network-</a:t>
            </a:r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설명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4"/>
              </a:rPr>
              <a:t>https://rubber-tree.tistory.com/entry/%EB%94%A5%EB%9F%AC%EB%8B%9D-%EB%AA%A8%EB%8D%B8-CNN-Convolutional-Neural-Network-%EC%84%A4%EB%AA%85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해외 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AI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기업 참고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5"/>
              </a:rPr>
              <a:t>https://www.codingworldnews.com/news/articleView.html?idxno=5872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경로 참고 소스 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6"/>
              </a:rPr>
              <a:t>https://www.kaggle.com/code/taldanko/pytorch-cats-vs-dogs-cnn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모델 컴파일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train, validation generator </a:t>
            </a:r>
            <a:r>
              <a:rPr lang="ko-KR" altLang="en-US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참고 소스 </a:t>
            </a:r>
            <a:endParaRPr lang="en-US" altLang="ko-KR" sz="1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  <a:hlinkClick r:id="rId7"/>
              </a:rPr>
              <a:t>https://www.kaggle.com/code/dmitirycherezov/chollet-c-5-3-2</a:t>
            </a:r>
            <a:r>
              <a:rPr lang="en-US" altLang="ko-KR" sz="1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344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22/23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결론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책 대여 목록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34F5F-BEBF-49C9-B51F-A573674BD497}"/>
              </a:ext>
            </a:extLst>
          </p:cNvPr>
          <p:cNvSpPr txBox="1"/>
          <p:nvPr/>
        </p:nvSpPr>
        <p:spPr>
          <a:xfrm>
            <a:off x="3016262" y="1841757"/>
            <a:ext cx="4546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https://book.naver.com/bookdb/book_detail.nhn?bid=9344780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68F9D-EC90-49F4-B8A0-165118D09DB7}"/>
              </a:ext>
            </a:extLst>
          </p:cNvPr>
          <p:cNvSpPr txBox="1"/>
          <p:nvPr/>
        </p:nvSpPr>
        <p:spPr>
          <a:xfrm>
            <a:off x="2956557" y="1210529"/>
            <a:ext cx="509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인터랙티브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디벨로퍼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 </a:t>
            </a:r>
            <a:r>
              <a:rPr lang="ko-KR" altLang="en-US" b="0" i="0" u="none" strike="noStrike" dirty="0">
                <a:solidFill>
                  <a:srgbClr val="61696C"/>
                </a:solidFill>
                <a:effectLst/>
                <a:latin typeface="나눔고딕" pitchFamily="2" charset="-127"/>
                <a:ea typeface="나눔고딕" pitchFamily="2" charset="-127"/>
              </a:rPr>
              <a:t>구글 엔지니어의 포트폴리오</a:t>
            </a:r>
            <a:endParaRPr lang="ko-KR" altLang="en-US" b="1" i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9C8264-540D-45DD-8E47-35629903C50A}"/>
              </a:ext>
            </a:extLst>
          </p:cNvPr>
          <p:cNvSpPr txBox="1"/>
          <p:nvPr/>
        </p:nvSpPr>
        <p:spPr>
          <a:xfrm>
            <a:off x="6307208" y="4075176"/>
            <a:ext cx="32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http://www.yes24.com/Product/Goods/40211354</a:t>
            </a:r>
          </a:p>
        </p:txBody>
      </p:sp>
      <p:pic>
        <p:nvPicPr>
          <p:cNvPr id="3074" name="Picture 2" descr="보고서 마스터">
            <a:extLst>
              <a:ext uri="{FF2B5EF4-FFF2-40B4-BE49-F238E27FC236}">
                <a16:creationId xmlns:a16="http://schemas.microsoft.com/office/drawing/2014/main" id="{61EA4B50-A2EC-473C-9E83-2EDDB159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624" y="2109492"/>
            <a:ext cx="1473135" cy="22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5C7B06-0C5F-4912-BC30-6E8A66A8C02F}"/>
              </a:ext>
            </a:extLst>
          </p:cNvPr>
          <p:cNvSpPr txBox="1"/>
          <p:nvPr/>
        </p:nvSpPr>
        <p:spPr>
          <a:xfrm>
            <a:off x="6012026" y="3429000"/>
            <a:ext cx="356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yesGo"/>
              </a:rPr>
              <a:t>보고서 마스터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1PAGE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 설득하라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A3EEFA-0A1F-4DF3-9CEF-8B04D6D09D6B}"/>
              </a:ext>
            </a:extLst>
          </p:cNvPr>
          <p:cNvSpPr txBox="1"/>
          <p:nvPr/>
        </p:nvSpPr>
        <p:spPr>
          <a:xfrm>
            <a:off x="6467178" y="3798332"/>
            <a:ext cx="3258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이병주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ko-KR" altLang="en-US" sz="1100" b="0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윤영돈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b="0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가디언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| 2017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05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18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 dirty="0"/>
          </a:p>
        </p:txBody>
      </p:sp>
      <p:pic>
        <p:nvPicPr>
          <p:cNvPr id="3076" name="Picture 4" descr="인터랙티브 디벨로퍼">
            <a:extLst>
              <a:ext uri="{FF2B5EF4-FFF2-40B4-BE49-F238E27FC236}">
                <a16:creationId xmlns:a16="http://schemas.microsoft.com/office/drawing/2014/main" id="{AD7B4942-B6A0-4382-8CB6-D1CB85D8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41" y="1150194"/>
            <a:ext cx="1819348" cy="211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F543E5-EFE3-45CC-9853-14E0CE6A8CAF}"/>
              </a:ext>
            </a:extLst>
          </p:cNvPr>
          <p:cNvSpPr txBox="1"/>
          <p:nvPr/>
        </p:nvSpPr>
        <p:spPr>
          <a:xfrm>
            <a:off x="3016262" y="1579861"/>
            <a:ext cx="296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김종민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100" b="0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| 2015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08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01</a:t>
            </a:r>
            <a:r>
              <a:rPr lang="ko-KR" altLang="en-US" sz="11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100" dirty="0"/>
          </a:p>
        </p:txBody>
      </p:sp>
      <p:pic>
        <p:nvPicPr>
          <p:cNvPr id="1026" name="Picture 2" descr="컨설턴트가 알려주는 보고서 작성의 기술 with 파워포인트">
            <a:extLst>
              <a:ext uri="{FF2B5EF4-FFF2-40B4-BE49-F238E27FC236}">
                <a16:creationId xmlns:a16="http://schemas.microsoft.com/office/drawing/2014/main" id="{995AF5E8-FD07-4495-8AB1-62A5636D6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41" y="4205981"/>
            <a:ext cx="1819348" cy="21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B3A08-1E71-4C70-B1D8-A4D312692BBF}"/>
              </a:ext>
            </a:extLst>
          </p:cNvPr>
          <p:cNvSpPr txBox="1"/>
          <p:nvPr/>
        </p:nvSpPr>
        <p:spPr>
          <a:xfrm>
            <a:off x="2982160" y="493929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yesGo"/>
              </a:rPr>
              <a:t>컨설턴트가 알려주는 보고서 작성의 기술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yesGo"/>
              </a:rPr>
              <a:t>with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yesGo"/>
              </a:rPr>
              <a:t>파워포인트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E1EC6-4865-4AC9-97A6-2262851AD743}"/>
              </a:ext>
            </a:extLst>
          </p:cNvPr>
          <p:cNvSpPr txBox="1"/>
          <p:nvPr/>
        </p:nvSpPr>
        <p:spPr>
          <a:xfrm>
            <a:off x="3016262" y="5260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8"/>
              </a:rPr>
              <a:t>홍장표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저 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| </a:t>
            </a:r>
            <a:r>
              <a:rPr lang="ko-KR" altLang="en-US" sz="1200" b="0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한빛미디어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| 2015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07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373E5C-AFAC-40D9-8F59-E5DCBF060165}"/>
              </a:ext>
            </a:extLst>
          </p:cNvPr>
          <p:cNvSpPr txBox="1"/>
          <p:nvPr/>
        </p:nvSpPr>
        <p:spPr>
          <a:xfrm>
            <a:off x="3016262" y="5537815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http://www.yes24.com/Product/Goods/19297760</a:t>
            </a:r>
          </a:p>
        </p:txBody>
      </p:sp>
    </p:spTree>
    <p:extLst>
      <p:ext uri="{BB962C8B-B14F-4D97-AF65-F5344CB8AC3E}">
        <p14:creationId xmlns:p14="http://schemas.microsoft.com/office/powerpoint/2010/main" val="132262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F2C0C385-3D6D-4135-B926-2CAD34DC17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1260" y="2727556"/>
            <a:ext cx="2569480" cy="1402888"/>
          </a:xfrm>
          <a:prstGeom prst="rect">
            <a:avLst/>
          </a:prstGeom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2AD7C908-7955-47BD-8968-A7CAEDFFA062}"/>
              </a:ext>
            </a:extLst>
          </p:cNvPr>
          <p:cNvGrpSpPr/>
          <p:nvPr/>
        </p:nvGrpSpPr>
        <p:grpSpPr>
          <a:xfrm>
            <a:off x="8488959" y="3666714"/>
            <a:ext cx="3250019" cy="2874036"/>
            <a:chOff x="11304181" y="4061341"/>
            <a:chExt cx="6171429" cy="4923935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3494B34B-4038-4B68-B00B-9B76B37D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4181" y="4061341"/>
              <a:ext cx="6171429" cy="4923935"/>
            </a:xfrm>
            <a:prstGeom prst="rect">
              <a:avLst/>
            </a:prstGeom>
          </p:spPr>
        </p:pic>
      </p:grpSp>
      <p:pic>
        <p:nvPicPr>
          <p:cNvPr id="7" name="Object 9">
            <a:extLst>
              <a:ext uri="{FF2B5EF4-FFF2-40B4-BE49-F238E27FC236}">
                <a16:creationId xmlns:a16="http://schemas.microsoft.com/office/drawing/2014/main" id="{001C7E0B-0B87-4918-9D1B-8DC7749E2AD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022" y="5185967"/>
            <a:ext cx="3972296" cy="13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3/23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조원소개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C3BD8CED-B26D-4837-A4DC-CE92CA8DE6B1}"/>
              </a:ext>
            </a:extLst>
          </p:cNvPr>
          <p:cNvGrpSpPr/>
          <p:nvPr/>
        </p:nvGrpSpPr>
        <p:grpSpPr>
          <a:xfrm>
            <a:off x="1163168" y="1474229"/>
            <a:ext cx="1620000" cy="1620000"/>
            <a:chOff x="5189923" y="3058555"/>
            <a:chExt cx="2110880" cy="2110880"/>
          </a:xfrm>
        </p:grpSpPr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CA55009F-59B8-4982-AFE6-DB05E107B303}"/>
                </a:ext>
              </a:extLst>
            </p:cNvPr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BD059FB3-DCF3-4E05-BB55-8E349C968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2BB22D18-6A59-465E-ADAA-D7FE1B895CBB}"/>
                </a:ext>
              </a:extLst>
            </p:cNvPr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>
                <a:extLst>
                  <a:ext uri="{FF2B5EF4-FFF2-40B4-BE49-F238E27FC236}">
                    <a16:creationId xmlns:a16="http://schemas.microsoft.com/office/drawing/2014/main" id="{3DC85B3D-CB04-4923-B0A4-1E6FED892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>
            <a:extLst>
              <a:ext uri="{FF2B5EF4-FFF2-40B4-BE49-F238E27FC236}">
                <a16:creationId xmlns:a16="http://schemas.microsoft.com/office/drawing/2014/main" id="{6A3CE454-523A-4F25-A47F-1B5BA92610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5576" y="3205152"/>
            <a:ext cx="2234327" cy="994721"/>
          </a:xfrm>
          <a:prstGeom prst="rect">
            <a:avLst/>
          </a:prstGeom>
        </p:spPr>
      </p:pic>
      <p:pic>
        <p:nvPicPr>
          <p:cNvPr id="13" name="Object 19">
            <a:extLst>
              <a:ext uri="{FF2B5EF4-FFF2-40B4-BE49-F238E27FC236}">
                <a16:creationId xmlns:a16="http://schemas.microsoft.com/office/drawing/2014/main" id="{511FA221-9257-4039-978A-6F9AADF2A80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375" y="3818151"/>
            <a:ext cx="2058175" cy="439837"/>
          </a:xfrm>
          <a:prstGeom prst="rect">
            <a:avLst/>
          </a:prstGeom>
        </p:spPr>
      </p:pic>
      <p:pic>
        <p:nvPicPr>
          <p:cNvPr id="14" name="Object 20">
            <a:extLst>
              <a:ext uri="{FF2B5EF4-FFF2-40B4-BE49-F238E27FC236}">
                <a16:creationId xmlns:a16="http://schemas.microsoft.com/office/drawing/2014/main" id="{0BAE1FFF-66F2-41F7-8884-D06F5F4754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" r="3011" b="59577"/>
          <a:stretch/>
        </p:blipFill>
        <p:spPr>
          <a:xfrm>
            <a:off x="747169" y="4489266"/>
            <a:ext cx="2455036" cy="689120"/>
          </a:xfrm>
          <a:prstGeom prst="rect">
            <a:avLst/>
          </a:prstGeom>
        </p:spPr>
      </p:pic>
      <p:grpSp>
        <p:nvGrpSpPr>
          <p:cNvPr id="15" name="그룹 1008">
            <a:extLst>
              <a:ext uri="{FF2B5EF4-FFF2-40B4-BE49-F238E27FC236}">
                <a16:creationId xmlns:a16="http://schemas.microsoft.com/office/drawing/2014/main" id="{074098B4-E7DB-47BD-AF47-EB7DFCD9A27A}"/>
              </a:ext>
            </a:extLst>
          </p:cNvPr>
          <p:cNvGrpSpPr/>
          <p:nvPr/>
        </p:nvGrpSpPr>
        <p:grpSpPr>
          <a:xfrm>
            <a:off x="3801628" y="1474229"/>
            <a:ext cx="1620000" cy="1620000"/>
            <a:chOff x="8494529" y="3058555"/>
            <a:chExt cx="2245977" cy="2245977"/>
          </a:xfrm>
        </p:grpSpPr>
        <p:grpSp>
          <p:nvGrpSpPr>
            <p:cNvPr id="16" name="그룹 1009">
              <a:extLst>
                <a:ext uri="{FF2B5EF4-FFF2-40B4-BE49-F238E27FC236}">
                  <a16:creationId xmlns:a16="http://schemas.microsoft.com/office/drawing/2014/main" id="{48F73F54-A4CD-491D-960C-A5F529EFF9C5}"/>
                </a:ext>
              </a:extLst>
            </p:cNvPr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>
                <a:extLst>
                  <a:ext uri="{FF2B5EF4-FFF2-40B4-BE49-F238E27FC236}">
                    <a16:creationId xmlns:a16="http://schemas.microsoft.com/office/drawing/2014/main" id="{10B33F10-7680-4D14-A3BC-C2EF80FBD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>
              <a:extLst>
                <a:ext uri="{FF2B5EF4-FFF2-40B4-BE49-F238E27FC236}">
                  <a16:creationId xmlns:a16="http://schemas.microsoft.com/office/drawing/2014/main" id="{1F3FB946-70F1-4211-BE4B-C0E12D0247F1}"/>
                </a:ext>
              </a:extLst>
            </p:cNvPr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>
                <a:extLst>
                  <a:ext uri="{FF2B5EF4-FFF2-40B4-BE49-F238E27FC236}">
                    <a16:creationId xmlns:a16="http://schemas.microsoft.com/office/drawing/2014/main" id="{EE5ED7DD-6970-4E2E-98AB-4088A562F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>
            <a:extLst>
              <a:ext uri="{FF2B5EF4-FFF2-40B4-BE49-F238E27FC236}">
                <a16:creationId xmlns:a16="http://schemas.microsoft.com/office/drawing/2014/main" id="{549FBE74-3FF3-4B04-A8C2-32D7590C08B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49093" y="3211749"/>
            <a:ext cx="2325070" cy="1036291"/>
          </a:xfrm>
          <a:prstGeom prst="rect">
            <a:avLst/>
          </a:prstGeom>
        </p:spPr>
      </p:pic>
      <p:pic>
        <p:nvPicPr>
          <p:cNvPr id="21" name="Object 33">
            <a:extLst>
              <a:ext uri="{FF2B5EF4-FFF2-40B4-BE49-F238E27FC236}">
                <a16:creationId xmlns:a16="http://schemas.microsoft.com/office/drawing/2014/main" id="{3C5C6025-FDA9-4ECE-850D-A8E0090BB4B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78430" y="3799116"/>
            <a:ext cx="2058175" cy="439837"/>
          </a:xfrm>
          <a:prstGeom prst="rect">
            <a:avLst/>
          </a:prstGeom>
        </p:spPr>
      </p:pic>
      <p:pic>
        <p:nvPicPr>
          <p:cNvPr id="22" name="Object 34">
            <a:extLst>
              <a:ext uri="{FF2B5EF4-FFF2-40B4-BE49-F238E27FC236}">
                <a16:creationId xmlns:a16="http://schemas.microsoft.com/office/drawing/2014/main" id="{EEBD5C37-7478-4931-9073-4C5FF5C5B38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r="312" b="50514"/>
          <a:stretch/>
        </p:blipFill>
        <p:spPr>
          <a:xfrm>
            <a:off x="3308298" y="4517150"/>
            <a:ext cx="2776961" cy="608232"/>
          </a:xfrm>
          <a:prstGeom prst="rect">
            <a:avLst/>
          </a:prstGeom>
        </p:spPr>
      </p:pic>
      <p:grpSp>
        <p:nvGrpSpPr>
          <p:cNvPr id="23" name="그룹 1012">
            <a:extLst>
              <a:ext uri="{FF2B5EF4-FFF2-40B4-BE49-F238E27FC236}">
                <a16:creationId xmlns:a16="http://schemas.microsoft.com/office/drawing/2014/main" id="{9DE13CC0-52E5-4257-BDB0-2C38B4294110}"/>
              </a:ext>
            </a:extLst>
          </p:cNvPr>
          <p:cNvGrpSpPr/>
          <p:nvPr/>
        </p:nvGrpSpPr>
        <p:grpSpPr>
          <a:xfrm>
            <a:off x="6715256" y="1474228"/>
            <a:ext cx="1620000" cy="1620000"/>
            <a:chOff x="11968637" y="3066212"/>
            <a:chExt cx="2253415" cy="2253415"/>
          </a:xfrm>
        </p:grpSpPr>
        <p:grpSp>
          <p:nvGrpSpPr>
            <p:cNvPr id="24" name="그룹 1013">
              <a:extLst>
                <a:ext uri="{FF2B5EF4-FFF2-40B4-BE49-F238E27FC236}">
                  <a16:creationId xmlns:a16="http://schemas.microsoft.com/office/drawing/2014/main" id="{7DC7B37D-F07E-4ABE-8154-4875BD0A67D9}"/>
                </a:ext>
              </a:extLst>
            </p:cNvPr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>
                <a:extLst>
                  <a:ext uri="{FF2B5EF4-FFF2-40B4-BE49-F238E27FC236}">
                    <a16:creationId xmlns:a16="http://schemas.microsoft.com/office/drawing/2014/main" id="{6638B7B6-83BD-41CC-8554-3FDAA309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>
              <a:extLst>
                <a:ext uri="{FF2B5EF4-FFF2-40B4-BE49-F238E27FC236}">
                  <a16:creationId xmlns:a16="http://schemas.microsoft.com/office/drawing/2014/main" id="{9CD7F505-3FA6-4F28-8E1D-9DEA832C15D7}"/>
                </a:ext>
              </a:extLst>
            </p:cNvPr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>
                <a:extLst>
                  <a:ext uri="{FF2B5EF4-FFF2-40B4-BE49-F238E27FC236}">
                    <a16:creationId xmlns:a16="http://schemas.microsoft.com/office/drawing/2014/main" id="{1C4B8E38-2174-498C-A176-623BD58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>
            <a:extLst>
              <a:ext uri="{FF2B5EF4-FFF2-40B4-BE49-F238E27FC236}">
                <a16:creationId xmlns:a16="http://schemas.microsoft.com/office/drawing/2014/main" id="{A2F03428-9908-4EE0-9631-E15D03F8750C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83515" y="3212398"/>
            <a:ext cx="2364377" cy="1057261"/>
          </a:xfrm>
          <a:prstGeom prst="rect">
            <a:avLst/>
          </a:prstGeom>
        </p:spPr>
      </p:pic>
      <p:pic>
        <p:nvPicPr>
          <p:cNvPr id="29" name="Object 47">
            <a:extLst>
              <a:ext uri="{FF2B5EF4-FFF2-40B4-BE49-F238E27FC236}">
                <a16:creationId xmlns:a16="http://schemas.microsoft.com/office/drawing/2014/main" id="{296AD246-0B47-4CC5-A672-632122156A9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3442" y="3799116"/>
            <a:ext cx="2058175" cy="439837"/>
          </a:xfrm>
          <a:prstGeom prst="rect">
            <a:avLst/>
          </a:prstGeom>
        </p:spPr>
      </p:pic>
      <p:pic>
        <p:nvPicPr>
          <p:cNvPr id="30" name="Object 48">
            <a:extLst>
              <a:ext uri="{FF2B5EF4-FFF2-40B4-BE49-F238E27FC236}">
                <a16:creationId xmlns:a16="http://schemas.microsoft.com/office/drawing/2014/main" id="{557701C4-D9AD-4D59-A364-14D91C08B2D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r="-534" b="35492"/>
          <a:stretch/>
        </p:blipFill>
        <p:spPr>
          <a:xfrm>
            <a:off x="6236148" y="4512262"/>
            <a:ext cx="2689661" cy="819568"/>
          </a:xfrm>
          <a:prstGeom prst="rect">
            <a:avLst/>
          </a:prstGeom>
        </p:spPr>
      </p:pic>
      <p:pic>
        <p:nvPicPr>
          <p:cNvPr id="31" name="Object 54">
            <a:extLst>
              <a:ext uri="{FF2B5EF4-FFF2-40B4-BE49-F238E27FC236}">
                <a16:creationId xmlns:a16="http://schemas.microsoft.com/office/drawing/2014/main" id="{463A33FE-342E-40EB-9D6E-2195FC8D1C44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720000">
            <a:off x="2518798" y="704625"/>
            <a:ext cx="702219" cy="691537"/>
          </a:xfrm>
          <a:prstGeom prst="rect">
            <a:avLst/>
          </a:prstGeom>
        </p:spPr>
      </p:pic>
      <p:grpSp>
        <p:nvGrpSpPr>
          <p:cNvPr id="32" name="그룹 1016">
            <a:extLst>
              <a:ext uri="{FF2B5EF4-FFF2-40B4-BE49-F238E27FC236}">
                <a16:creationId xmlns:a16="http://schemas.microsoft.com/office/drawing/2014/main" id="{9D35F820-3917-4FB7-9672-076043A60D3A}"/>
              </a:ext>
            </a:extLst>
          </p:cNvPr>
          <p:cNvGrpSpPr/>
          <p:nvPr/>
        </p:nvGrpSpPr>
        <p:grpSpPr>
          <a:xfrm>
            <a:off x="2518677" y="1368857"/>
            <a:ext cx="462619" cy="250462"/>
            <a:chOff x="7206561" y="3600853"/>
            <a:chExt cx="657007" cy="340622"/>
          </a:xfrm>
        </p:grpSpPr>
        <p:pic>
          <p:nvPicPr>
            <p:cNvPr id="33" name="Object 56">
              <a:extLst>
                <a:ext uri="{FF2B5EF4-FFF2-40B4-BE49-F238E27FC236}">
                  <a16:creationId xmlns:a16="http://schemas.microsoft.com/office/drawing/2014/main" id="{22CE3F64-E749-41D5-AFD3-B2D4A8CB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>
            <a:extLst>
              <a:ext uri="{FF2B5EF4-FFF2-40B4-BE49-F238E27FC236}">
                <a16:creationId xmlns:a16="http://schemas.microsoft.com/office/drawing/2014/main" id="{2B54EE02-F710-4BAD-8DAD-D2DC2C7A5B1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40358" y="2284228"/>
            <a:ext cx="720675" cy="669030"/>
          </a:xfrm>
          <a:prstGeom prst="rect">
            <a:avLst/>
          </a:prstGeom>
        </p:spPr>
      </p:pic>
      <p:grpSp>
        <p:nvGrpSpPr>
          <p:cNvPr id="35" name="그룹 1017">
            <a:extLst>
              <a:ext uri="{FF2B5EF4-FFF2-40B4-BE49-F238E27FC236}">
                <a16:creationId xmlns:a16="http://schemas.microsoft.com/office/drawing/2014/main" id="{9E094031-F001-4A52-86D1-D89D3D6F8B94}"/>
              </a:ext>
            </a:extLst>
          </p:cNvPr>
          <p:cNvGrpSpPr/>
          <p:nvPr/>
        </p:nvGrpSpPr>
        <p:grpSpPr>
          <a:xfrm>
            <a:off x="5427652" y="2004504"/>
            <a:ext cx="462619" cy="250462"/>
            <a:chOff x="10737200" y="4380167"/>
            <a:chExt cx="657007" cy="340622"/>
          </a:xfrm>
        </p:grpSpPr>
        <p:pic>
          <p:nvPicPr>
            <p:cNvPr id="36" name="Object 60">
              <a:extLst>
                <a:ext uri="{FF2B5EF4-FFF2-40B4-BE49-F238E27FC236}">
                  <a16:creationId xmlns:a16="http://schemas.microsoft.com/office/drawing/2014/main" id="{FABF207D-CDA5-47E2-8964-3F72563D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78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>
            <a:extLst>
              <a:ext uri="{FF2B5EF4-FFF2-40B4-BE49-F238E27FC236}">
                <a16:creationId xmlns:a16="http://schemas.microsoft.com/office/drawing/2014/main" id="{328AC5C4-170F-423A-A470-D759D57AD946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23224" y="716971"/>
            <a:ext cx="796786" cy="669030"/>
          </a:xfrm>
          <a:prstGeom prst="rect">
            <a:avLst/>
          </a:prstGeom>
        </p:spPr>
      </p:pic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BAC31A8D-6B47-404B-B3FC-16BE3DBBB0DA}"/>
              </a:ext>
            </a:extLst>
          </p:cNvPr>
          <p:cNvGrpSpPr/>
          <p:nvPr/>
        </p:nvGrpSpPr>
        <p:grpSpPr>
          <a:xfrm>
            <a:off x="7707044" y="1154878"/>
            <a:ext cx="442455" cy="239546"/>
            <a:chOff x="13746290" y="3105997"/>
            <a:chExt cx="628372" cy="325776"/>
          </a:xfrm>
        </p:grpSpPr>
        <p:pic>
          <p:nvPicPr>
            <p:cNvPr id="39" name="Object 64">
              <a:extLst>
                <a:ext uri="{FF2B5EF4-FFF2-40B4-BE49-F238E27FC236}">
                  <a16:creationId xmlns:a16="http://schemas.microsoft.com/office/drawing/2014/main" id="{81746650-0AF3-4A0D-B600-C7F5C859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326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>
            <a:extLst>
              <a:ext uri="{FF2B5EF4-FFF2-40B4-BE49-F238E27FC236}">
                <a16:creationId xmlns:a16="http://schemas.microsoft.com/office/drawing/2014/main" id="{4BA2D12B-00D7-4F2B-8742-177732A4F0F4}"/>
              </a:ext>
            </a:extLst>
          </p:cNvPr>
          <p:cNvGrpSpPr/>
          <p:nvPr/>
        </p:nvGrpSpPr>
        <p:grpSpPr>
          <a:xfrm>
            <a:off x="9478279" y="1451933"/>
            <a:ext cx="1620000" cy="1620000"/>
            <a:chOff x="15399040" y="2980498"/>
            <a:chExt cx="2245942" cy="2245942"/>
          </a:xfrm>
        </p:grpSpPr>
        <p:grpSp>
          <p:nvGrpSpPr>
            <p:cNvPr id="41" name="그룹 1022">
              <a:extLst>
                <a:ext uri="{FF2B5EF4-FFF2-40B4-BE49-F238E27FC236}">
                  <a16:creationId xmlns:a16="http://schemas.microsoft.com/office/drawing/2014/main" id="{CB8A359B-7BEA-4290-BA9B-8E5829641944}"/>
                </a:ext>
              </a:extLst>
            </p:cNvPr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>
                <a:extLst>
                  <a:ext uri="{FF2B5EF4-FFF2-40B4-BE49-F238E27FC236}">
                    <a16:creationId xmlns:a16="http://schemas.microsoft.com/office/drawing/2014/main" id="{EB172FF1-76CF-43C9-B39E-54885022B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>
              <a:extLst>
                <a:ext uri="{FF2B5EF4-FFF2-40B4-BE49-F238E27FC236}">
                  <a16:creationId xmlns:a16="http://schemas.microsoft.com/office/drawing/2014/main" id="{85590667-B99C-48C1-8DA5-0432FCA394EA}"/>
                </a:ext>
              </a:extLst>
            </p:cNvPr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>
                <a:extLst>
                  <a:ext uri="{FF2B5EF4-FFF2-40B4-BE49-F238E27FC236}">
                    <a16:creationId xmlns:a16="http://schemas.microsoft.com/office/drawing/2014/main" id="{5F858AA3-7C05-4A5B-8407-63208AC14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>
            <a:extLst>
              <a:ext uri="{FF2B5EF4-FFF2-40B4-BE49-F238E27FC236}">
                <a16:creationId xmlns:a16="http://schemas.microsoft.com/office/drawing/2014/main" id="{BEFF52B3-C2A7-48F7-BE5C-7A86BB2F3B34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99133" y="3220145"/>
            <a:ext cx="2297291" cy="1013421"/>
          </a:xfrm>
          <a:prstGeom prst="rect">
            <a:avLst/>
          </a:prstGeom>
        </p:spPr>
      </p:pic>
      <p:pic>
        <p:nvPicPr>
          <p:cNvPr id="46" name="Object 81">
            <a:extLst>
              <a:ext uri="{FF2B5EF4-FFF2-40B4-BE49-F238E27FC236}">
                <a16:creationId xmlns:a16="http://schemas.microsoft.com/office/drawing/2014/main" id="{7DA5AAAF-504D-42D8-8E0E-6C66F63C35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1521" y="3814807"/>
            <a:ext cx="2058175" cy="439837"/>
          </a:xfrm>
          <a:prstGeom prst="rect">
            <a:avLst/>
          </a:prstGeom>
        </p:spPr>
      </p:pic>
      <p:pic>
        <p:nvPicPr>
          <p:cNvPr id="47" name="Object 82">
            <a:extLst>
              <a:ext uri="{FF2B5EF4-FFF2-40B4-BE49-F238E27FC236}">
                <a16:creationId xmlns:a16="http://schemas.microsoft.com/office/drawing/2014/main" id="{2875428D-6281-45D9-BAA1-104C6A056A4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/>
          <a:srcRect r="2037" b="56754"/>
          <a:stretch/>
        </p:blipFill>
        <p:spPr>
          <a:xfrm>
            <a:off x="9076698" y="4475110"/>
            <a:ext cx="2423163" cy="702232"/>
          </a:xfrm>
          <a:prstGeom prst="rect">
            <a:avLst/>
          </a:prstGeom>
        </p:spPr>
      </p:pic>
      <p:pic>
        <p:nvPicPr>
          <p:cNvPr id="48" name="Object 83">
            <a:extLst>
              <a:ext uri="{FF2B5EF4-FFF2-40B4-BE49-F238E27FC236}">
                <a16:creationId xmlns:a16="http://schemas.microsoft.com/office/drawing/2014/main" id="{79D66ABB-03DB-4EF1-A478-16BBB61D5F69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45768" y="2877234"/>
            <a:ext cx="780416" cy="669029"/>
          </a:xfrm>
          <a:prstGeom prst="rect">
            <a:avLst/>
          </a:prstGeom>
        </p:spPr>
      </p:pic>
      <p:grpSp>
        <p:nvGrpSpPr>
          <p:cNvPr id="49" name="그룹 1024">
            <a:extLst>
              <a:ext uri="{FF2B5EF4-FFF2-40B4-BE49-F238E27FC236}">
                <a16:creationId xmlns:a16="http://schemas.microsoft.com/office/drawing/2014/main" id="{C48825E5-D1D9-48CD-92ED-E3E84ABD92D0}"/>
              </a:ext>
            </a:extLst>
          </p:cNvPr>
          <p:cNvGrpSpPr/>
          <p:nvPr/>
        </p:nvGrpSpPr>
        <p:grpSpPr>
          <a:xfrm>
            <a:off x="9266976" y="2842926"/>
            <a:ext cx="442455" cy="239546"/>
            <a:chOff x="15190665" y="4797660"/>
            <a:chExt cx="628372" cy="325776"/>
          </a:xfrm>
        </p:grpSpPr>
        <p:pic>
          <p:nvPicPr>
            <p:cNvPr id="50" name="Object 85">
              <a:extLst>
                <a:ext uri="{FF2B5EF4-FFF2-40B4-BE49-F238E27FC236}">
                  <a16:creationId xmlns:a16="http://schemas.microsoft.com/office/drawing/2014/main" id="{17842A16-C5C3-4348-89A6-2454361C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94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5901EE4-9B12-4E3B-A282-9ECE097AEC46}"/>
              </a:ext>
            </a:extLst>
          </p:cNvPr>
          <p:cNvSpPr txBox="1"/>
          <p:nvPr/>
        </p:nvSpPr>
        <p:spPr>
          <a:xfrm>
            <a:off x="6619232" y="5433141"/>
            <a:ext cx="181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역할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딥러닝 학습모델 공동개발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7599BA-BFA2-4702-868E-397C4197A8E5}"/>
              </a:ext>
            </a:extLst>
          </p:cNvPr>
          <p:cNvSpPr txBox="1"/>
          <p:nvPr/>
        </p:nvSpPr>
        <p:spPr>
          <a:xfrm>
            <a:off x="3380604" y="5585348"/>
            <a:ext cx="265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역할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수집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분석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048AD4-FA9D-42C2-8DD7-66E6F4F4CC9F}"/>
              </a:ext>
            </a:extLst>
          </p:cNvPr>
          <p:cNvSpPr txBox="1"/>
          <p:nvPr/>
        </p:nvSpPr>
        <p:spPr>
          <a:xfrm>
            <a:off x="614718" y="5582674"/>
            <a:ext cx="2693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역할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프로젝트 총괄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81385A-622F-4A52-B9E6-F578EB230D8D}"/>
              </a:ext>
            </a:extLst>
          </p:cNvPr>
          <p:cNvSpPr txBox="1"/>
          <p:nvPr/>
        </p:nvSpPr>
        <p:spPr>
          <a:xfrm>
            <a:off x="9298177" y="5433142"/>
            <a:ext cx="2423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역할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딥러닝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학습모델</a:t>
            </a:r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algn="ctr"/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공동개발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7748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4/23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개발동기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D300AC49-CE2F-4010-B807-A9D3AF1A351D}"/>
              </a:ext>
            </a:extLst>
          </p:cNvPr>
          <p:cNvGrpSpPr/>
          <p:nvPr/>
        </p:nvGrpSpPr>
        <p:grpSpPr>
          <a:xfrm>
            <a:off x="768690" y="1466196"/>
            <a:ext cx="3911563" cy="1701613"/>
            <a:chOff x="4238296" y="2018927"/>
            <a:chExt cx="7285957" cy="2916953"/>
          </a:xfrm>
        </p:grpSpPr>
        <p:pic>
          <p:nvPicPr>
            <p:cNvPr id="6" name="Object 21">
              <a:extLst>
                <a:ext uri="{FF2B5EF4-FFF2-40B4-BE49-F238E27FC236}">
                  <a16:creationId xmlns:a16="http://schemas.microsoft.com/office/drawing/2014/main" id="{302B3193-5A5A-4FD8-B93B-1430946F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5B37C008-6B82-4B80-A8DA-8009208C0947}"/>
              </a:ext>
            </a:extLst>
          </p:cNvPr>
          <p:cNvGrpSpPr/>
          <p:nvPr/>
        </p:nvGrpSpPr>
        <p:grpSpPr>
          <a:xfrm>
            <a:off x="707950" y="3547105"/>
            <a:ext cx="5310771" cy="1578039"/>
            <a:chOff x="1360404" y="6071340"/>
            <a:chExt cx="7782453" cy="2573074"/>
          </a:xfrm>
        </p:grpSpPr>
        <p:pic>
          <p:nvPicPr>
            <p:cNvPr id="8" name="Object 17">
              <a:extLst>
                <a:ext uri="{FF2B5EF4-FFF2-40B4-BE49-F238E27FC236}">
                  <a16:creationId xmlns:a16="http://schemas.microsoft.com/office/drawing/2014/main" id="{897C7CB5-424D-458F-BB68-F1E4B4CBB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0404" y="6071340"/>
              <a:ext cx="7782453" cy="2573074"/>
            </a:xfrm>
            <a:prstGeom prst="rect">
              <a:avLst/>
            </a:prstGeom>
          </p:spPr>
        </p:pic>
      </p:grpSp>
      <p:pic>
        <p:nvPicPr>
          <p:cNvPr id="9" name="Object 19">
            <a:extLst>
              <a:ext uri="{FF2B5EF4-FFF2-40B4-BE49-F238E27FC236}">
                <a16:creationId xmlns:a16="http://schemas.microsoft.com/office/drawing/2014/main" id="{58CBFF17-B7EA-4611-8B51-FEE7515ED5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405" y="5155558"/>
            <a:ext cx="5193316" cy="347553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6FBEA4F8-2D5A-46E1-8A17-17837CDFBFD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9162" y="1654728"/>
            <a:ext cx="436969" cy="400113"/>
          </a:xfrm>
          <a:prstGeom prst="rect">
            <a:avLst/>
          </a:prstGeom>
        </p:spPr>
      </p:pic>
      <p:pic>
        <p:nvPicPr>
          <p:cNvPr id="11" name="Object 6">
            <a:extLst>
              <a:ext uri="{FF2B5EF4-FFF2-40B4-BE49-F238E27FC236}">
                <a16:creationId xmlns:a16="http://schemas.microsoft.com/office/drawing/2014/main" id="{49D51C6A-C4E4-48ED-BD74-B13BD8E8DFD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9162" y="2669085"/>
            <a:ext cx="464191" cy="400113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E2305789-79CF-45F4-A5F7-280B96936ED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9162" y="3829429"/>
            <a:ext cx="463956" cy="400113"/>
          </a:xfrm>
          <a:prstGeom prst="rect">
            <a:avLst/>
          </a:prstGeom>
        </p:spPr>
      </p:pic>
      <p:pic>
        <p:nvPicPr>
          <p:cNvPr id="13" name="Object 8">
            <a:extLst>
              <a:ext uri="{FF2B5EF4-FFF2-40B4-BE49-F238E27FC236}">
                <a16:creationId xmlns:a16="http://schemas.microsoft.com/office/drawing/2014/main" id="{859A8D4E-6CA8-40F7-B240-7C1171187EA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2387" y="1487814"/>
            <a:ext cx="4237298" cy="694562"/>
          </a:xfrm>
          <a:prstGeom prst="rect">
            <a:avLst/>
          </a:prstGeom>
        </p:spPr>
      </p:pic>
      <p:pic>
        <p:nvPicPr>
          <p:cNvPr id="14" name="Object 9">
            <a:extLst>
              <a:ext uri="{FF2B5EF4-FFF2-40B4-BE49-F238E27FC236}">
                <a16:creationId xmlns:a16="http://schemas.microsoft.com/office/drawing/2014/main" id="{E23D3215-2837-4B67-AE4A-0512DA872BB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2387" y="2570366"/>
            <a:ext cx="3911563" cy="683206"/>
          </a:xfrm>
          <a:prstGeom prst="rect">
            <a:avLst/>
          </a:prstGeom>
        </p:spPr>
      </p:pic>
      <p:pic>
        <p:nvPicPr>
          <p:cNvPr id="15" name="Object 10">
            <a:extLst>
              <a:ext uri="{FF2B5EF4-FFF2-40B4-BE49-F238E27FC236}">
                <a16:creationId xmlns:a16="http://schemas.microsoft.com/office/drawing/2014/main" id="{21257643-FD0A-4358-BB35-D012E114490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2092" y="3641562"/>
            <a:ext cx="4088414" cy="694563"/>
          </a:xfrm>
          <a:prstGeom prst="rect">
            <a:avLst/>
          </a:prstGeom>
        </p:spPr>
      </p:pic>
      <p:pic>
        <p:nvPicPr>
          <p:cNvPr id="16" name="Object 11">
            <a:extLst>
              <a:ext uri="{FF2B5EF4-FFF2-40B4-BE49-F238E27FC236}">
                <a16:creationId xmlns:a16="http://schemas.microsoft.com/office/drawing/2014/main" id="{4A775892-9C5B-4D42-88FD-585B441C63BC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480000">
            <a:off x="5026834" y="946045"/>
            <a:ext cx="1811776" cy="430317"/>
          </a:xfrm>
          <a:prstGeom prst="rect">
            <a:avLst/>
          </a:prstGeom>
        </p:spPr>
      </p:pic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CD113982-9708-47FB-B47D-E880F4FCF74F}"/>
              </a:ext>
            </a:extLst>
          </p:cNvPr>
          <p:cNvGrpSpPr/>
          <p:nvPr/>
        </p:nvGrpSpPr>
        <p:grpSpPr>
          <a:xfrm>
            <a:off x="4585115" y="1603904"/>
            <a:ext cx="316532" cy="168272"/>
            <a:chOff x="11452775" y="2954451"/>
            <a:chExt cx="688404" cy="310153"/>
          </a:xfrm>
        </p:grpSpPr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0B3A69A7-4376-42DE-ADA8-14EA3194F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880000">
              <a:off x="11452775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23">
            <a:extLst>
              <a:ext uri="{FF2B5EF4-FFF2-40B4-BE49-F238E27FC236}">
                <a16:creationId xmlns:a16="http://schemas.microsoft.com/office/drawing/2014/main" id="{B8BE923E-F662-47E5-88B9-EDEF9000ABD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99162" y="4901905"/>
            <a:ext cx="463957" cy="391113"/>
          </a:xfrm>
          <a:prstGeom prst="rect">
            <a:avLst/>
          </a:prstGeom>
        </p:spPr>
      </p:pic>
      <p:pic>
        <p:nvPicPr>
          <p:cNvPr id="20" name="Object 24">
            <a:extLst>
              <a:ext uri="{FF2B5EF4-FFF2-40B4-BE49-F238E27FC236}">
                <a16:creationId xmlns:a16="http://schemas.microsoft.com/office/drawing/2014/main" id="{83D3CC7F-9AED-4B4F-94F6-9B723458D82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2387" y="4757002"/>
            <a:ext cx="3791196" cy="6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5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5/23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개발목적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21" name="Object 13">
            <a:extLst>
              <a:ext uri="{FF2B5EF4-FFF2-40B4-BE49-F238E27FC236}">
                <a16:creationId xmlns:a16="http://schemas.microsoft.com/office/drawing/2014/main" id="{07E73559-FBC8-45FA-B4B1-B3A249AAC8D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4182" y="1338943"/>
            <a:ext cx="7267209" cy="567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2639A3-083B-4C59-BAA0-66337134AB4C}"/>
              </a:ext>
            </a:extLst>
          </p:cNvPr>
          <p:cNvSpPr txBox="1"/>
          <p:nvPr/>
        </p:nvSpPr>
        <p:spPr>
          <a:xfrm>
            <a:off x="1033464" y="2561283"/>
            <a:ext cx="10125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안정성</a:t>
            </a:r>
            <a:r>
              <a:rPr lang="en-US" altLang="ko-KR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편리성</a:t>
            </a:r>
            <a:endParaRPr lang="en-US" altLang="ko-KR" sz="24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-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주행가능 도로 감지를 통해 안전성을 확보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탑승자에게 자전거 도로로 목적지까지 안내해 이동수단의 편리성을 제공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▶ 불법 주행 감소</a:t>
            </a:r>
            <a:endParaRPr lang="en-US" altLang="ko-KR" sz="24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-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탑승자가 이용 중에 불법주행을 인식해 불법주행 법률에 대한 인식률과 실제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준수율의 차이를 줄여 불법주행 감소 및 사고 예방</a:t>
            </a:r>
          </a:p>
        </p:txBody>
      </p:sp>
    </p:spTree>
    <p:extLst>
      <p:ext uri="{BB962C8B-B14F-4D97-AF65-F5344CB8AC3E}">
        <p14:creationId xmlns:p14="http://schemas.microsoft.com/office/powerpoint/2010/main" val="104264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6/23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국내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국외 연구 현황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521793-EC64-4482-8325-94450098E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4" y="1670179"/>
            <a:ext cx="3730620" cy="307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C5413-D565-4CC3-838A-5B531F3B81B1}"/>
              </a:ext>
            </a:extLst>
          </p:cNvPr>
          <p:cNvSpPr txBox="1"/>
          <p:nvPr/>
        </p:nvSpPr>
        <p:spPr>
          <a:xfrm>
            <a:off x="612368" y="5187821"/>
            <a:ext cx="3455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u="sng" dirty="0">
                <a:solidFill>
                  <a:srgbClr val="0000FF"/>
                </a:solidFill>
                <a:effectLst/>
                <a:latin typeface="함초롬바탕"/>
                <a:hlinkClick r:id="rId3"/>
              </a:rPr>
              <a:t>http://www.bizhankook.com/bk/article/20116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CAF64A-5E11-4A39-8F98-55FDB4B4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10" y="1987576"/>
            <a:ext cx="5229701" cy="347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EFD7EE-4F58-42A7-9282-93DB75FAEB03}"/>
              </a:ext>
            </a:extLst>
          </p:cNvPr>
          <p:cNvSpPr txBox="1"/>
          <p:nvPr/>
        </p:nvSpPr>
        <p:spPr>
          <a:xfrm>
            <a:off x="612368" y="4849267"/>
            <a:ext cx="4804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맑은고딕"/>
              </a:rPr>
              <a:t>▲ 2020.06.09(</a:t>
            </a:r>
            <a:r>
              <a:rPr lang="ko-KR" altLang="en-US" sz="1600" b="0" i="0" dirty="0">
                <a:effectLst/>
                <a:latin typeface="맑은고딕"/>
              </a:rPr>
              <a:t>화</a:t>
            </a:r>
            <a:r>
              <a:rPr lang="en-US" altLang="ko-KR" sz="1600" b="0" i="0" dirty="0">
                <a:effectLst/>
                <a:latin typeface="맑은고딕"/>
              </a:rPr>
              <a:t>) </a:t>
            </a:r>
            <a:r>
              <a:rPr lang="ko-KR" altLang="en-US" sz="1600" b="0" i="0" dirty="0">
                <a:effectLst/>
                <a:latin typeface="맑은고딕"/>
              </a:rPr>
              <a:t>기준의 </a:t>
            </a:r>
            <a:r>
              <a:rPr lang="ko-KR" altLang="en-US" sz="1600" b="0" i="0" dirty="0" err="1">
                <a:effectLst/>
                <a:latin typeface="맑은고딕"/>
              </a:rPr>
              <a:t>전동킥보드</a:t>
            </a:r>
            <a:r>
              <a:rPr lang="ko-KR" altLang="en-US" sz="1600" b="0" i="0" dirty="0">
                <a:effectLst/>
                <a:latin typeface="맑은고딕"/>
              </a:rPr>
              <a:t> 업체 현황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8ADF-800E-4E06-84CC-8CB72A61F81B}"/>
              </a:ext>
            </a:extLst>
          </p:cNvPr>
          <p:cNvSpPr txBox="1"/>
          <p:nvPr/>
        </p:nvSpPr>
        <p:spPr>
          <a:xfrm>
            <a:off x="5985210" y="977681"/>
            <a:ext cx="52297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10</a:t>
            </a:r>
            <a:r>
              <a:rPr lang="ko-KR" altLang="en-US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개의 회사 중 </a:t>
            </a:r>
            <a:r>
              <a:rPr lang="ko-KR" altLang="en-US" sz="1600" b="0" i="0" dirty="0" err="1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디어</a:t>
            </a:r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라임</a:t>
            </a:r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빔</a:t>
            </a:r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씽씽</a:t>
            </a:r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dirty="0" err="1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지쿠터</a:t>
            </a:r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dirty="0" err="1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킥고잉이</a:t>
            </a:r>
            <a:r>
              <a:rPr lang="ko-KR" altLang="en-US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endParaRPr lang="en-US" altLang="ko-KR" sz="1600" b="0" i="0" dirty="0"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안전을 위해 세운 안전대책 </a:t>
            </a:r>
            <a:r>
              <a:rPr lang="en-US" altLang="ko-KR" sz="1600" b="0" i="0" dirty="0"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 </a:t>
            </a: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=&gt;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안전을 위한 인공지능 프로그램은 사용하고 있지 않음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CF01A3-000B-4447-8F3E-28ED84886519}"/>
              </a:ext>
            </a:extLst>
          </p:cNvPr>
          <p:cNvSpPr/>
          <p:nvPr/>
        </p:nvSpPr>
        <p:spPr>
          <a:xfrm>
            <a:off x="4907112" y="3120214"/>
            <a:ext cx="746449" cy="485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80705-0C12-4978-8321-8E644F98C466}"/>
              </a:ext>
            </a:extLst>
          </p:cNvPr>
          <p:cNvSpPr txBox="1"/>
          <p:nvPr/>
        </p:nvSpPr>
        <p:spPr>
          <a:xfrm>
            <a:off x="8115302" y="5464820"/>
            <a:ext cx="31747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5"/>
              </a:rPr>
              <a:t>https://zdnet.co.kr/view/?no=20210305153612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84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7/23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주간보고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AA3FA-C3B2-4806-9AF7-7D7BF84C3982}"/>
              </a:ext>
            </a:extLst>
          </p:cNvPr>
          <p:cNvSpPr txBox="1"/>
          <p:nvPr/>
        </p:nvSpPr>
        <p:spPr>
          <a:xfrm>
            <a:off x="719536" y="744049"/>
            <a:ext cx="10746853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4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11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월요일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피드백 내용에 대한 회의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1)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수집 데이터 개수에 대한 논의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=&gt; road(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중앙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walking(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도보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bicycle(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자전거도로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side(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갓길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각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2500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총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10000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 목표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2)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 수집 방법에 대한 논의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기존의 방법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road, bicycle –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웹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크롤링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	</a:t>
            </a: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	walking –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데이터셋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(AIHUB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인도 보행 영상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		side –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직접 촬영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=&gt;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데이터셋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(1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인칭 시점 보행영상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사용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2.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외장하드 구매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모델명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삼성 외장하드 </a:t>
            </a:r>
            <a:r>
              <a:rPr lang="ko-KR" altLang="en-US" sz="1600" i="0" dirty="0" err="1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카카오프렌즈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Portable USB3.0 1TB</a:t>
            </a:r>
          </a:p>
          <a:p>
            <a:r>
              <a:rPr lang="en-US" altLang="ko-KR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구매 매장 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삼성 디지털프라자 </a:t>
            </a:r>
            <a:r>
              <a:rPr lang="ko-KR" altLang="en-US" sz="1600" i="0" dirty="0" err="1">
                <a:solidFill>
                  <a:srgbClr val="222222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학동점</a:t>
            </a:r>
            <a:endParaRPr lang="en-US" altLang="ko-KR" sz="1600" i="0" dirty="0">
              <a:solidFill>
                <a:srgbClr val="222222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222222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sz="1600" dirty="0">
                <a:solidFill>
                  <a:srgbClr val="222222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가격 </a:t>
            </a:r>
            <a:r>
              <a:rPr lang="en-US" altLang="ko-KR" sz="1600" dirty="0">
                <a:solidFill>
                  <a:srgbClr val="222222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: 130,000</a:t>
            </a:r>
            <a:r>
              <a:rPr lang="ko-KR" altLang="en-US" sz="1600" dirty="0">
                <a:solidFill>
                  <a:srgbClr val="222222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원</a:t>
            </a:r>
            <a:endParaRPr lang="en-US" altLang="ko-KR" sz="1600" dirty="0">
              <a:solidFill>
                <a:srgbClr val="222222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집행 시 필요한 제출서류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산학캡스톤디자인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정산서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(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전자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세금계산서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</a:t>
            </a: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거래명세서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견적서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거래처 사업자등록증 및 통장사본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인수검수증</a:t>
            </a:r>
            <a:endParaRPr lang="ko-KR" altLang="en-US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80D70-7E3F-4059-A18F-CF15988E6DCC}"/>
              </a:ext>
            </a:extLst>
          </p:cNvPr>
          <p:cNvSpPr txBox="1"/>
          <p:nvPr/>
        </p:nvSpPr>
        <p:spPr>
          <a:xfrm>
            <a:off x="1060667" y="3429000"/>
            <a:ext cx="611463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AIHUB 1</a:t>
            </a:r>
            <a:r>
              <a:rPr lang="ko-KR" altLang="en-US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인칭 시점 보행영상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</a:t>
            </a:r>
            <a:r>
              <a:rPr lang="ko-KR" altLang="en-US" sz="1200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</a:t>
            </a:r>
            <a:r>
              <a:rPr lang="ko-KR" altLang="en-US" sz="1200" u="sng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aihub</a:t>
            </a:r>
            <a:r>
              <a:rPr lang="ko-KR" altLang="en-US" sz="1200" dirty="0">
                <a:solidFill>
                  <a:srgbClr val="0563C1"/>
                </a:solidFill>
                <a:latin typeface="나눔고딕ET" panose="020D0604000000000000" pitchFamily="50" charset="-127"/>
                <a:ea typeface="나눔고딕ET" panose="020D06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.or.kr/aidata/34125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endParaRPr lang="en-US" altLang="ko-KR" sz="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장애인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노인의 도로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골목길 등 실내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/</a:t>
            </a:r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외의 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1</a:t>
            </a:r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인칭 시점 보행환경을</a:t>
            </a:r>
            <a:endParaRPr lang="en-US" altLang="ko-KR" sz="1600" b="0" i="0" u="none" strike="noStrike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파악하고</a:t>
            </a:r>
            <a:r>
              <a:rPr lang="en-US" altLang="ko-KR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보행에 장애요소를 도출해낼 수 있도록 인공지능 훈련하기</a:t>
            </a:r>
            <a:endParaRPr lang="en-US" altLang="ko-KR" sz="1600" b="0" i="0" u="none" strike="noStrike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ko-KR" altLang="en-US" sz="1600" b="0" i="0" u="none" strike="noStrike" dirty="0">
                <a:solidFill>
                  <a:srgbClr val="333333"/>
                </a:solidFill>
                <a:effectLst/>
                <a:latin typeface="나눔고딕ET" panose="020D0604000000000000" pitchFamily="50" charset="-127"/>
                <a:ea typeface="나눔고딕ET" panose="020D0604000000000000" pitchFamily="50" charset="-127"/>
              </a:rPr>
              <a:t> 위한 데이터셋 </a:t>
            </a:r>
            <a:endParaRPr lang="en-US" altLang="ko-KR" sz="1600" b="0" i="0" u="none" strike="noStrike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+ </a:t>
            </a:r>
            <a:r>
              <a:rPr lang="ko-KR" altLang="en-US" sz="16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비정형 데이터 </a:t>
            </a:r>
            <a:r>
              <a:rPr lang="en-US" altLang="ko-KR" sz="16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/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이미지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(PNG)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757,653</a:t>
            </a:r>
            <a:r>
              <a:rPr lang="ko-KR" altLang="en-US" sz="1600" dirty="0">
                <a:solidFill>
                  <a:srgbClr val="333333"/>
                </a:solidFill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endParaRPr lang="en-US" altLang="ko-KR" sz="1600" dirty="0">
              <a:solidFill>
                <a:srgbClr val="333333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1600" b="0" i="0" dirty="0">
              <a:solidFill>
                <a:srgbClr val="333333"/>
              </a:solidFill>
              <a:effectLst/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1600" dirty="0">
              <a:solidFill>
                <a:srgbClr val="333333"/>
              </a:solidFill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A41501-E00D-405B-89BB-4973CB4C6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"/>
          <a:stretch/>
        </p:blipFill>
        <p:spPr>
          <a:xfrm>
            <a:off x="7266170" y="2190776"/>
            <a:ext cx="4044419" cy="38922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9B954-F019-485D-A7C2-8D8A9AC6EE15}"/>
              </a:ext>
            </a:extLst>
          </p:cNvPr>
          <p:cNvSpPr txBox="1"/>
          <p:nvPr/>
        </p:nvSpPr>
        <p:spPr>
          <a:xfrm>
            <a:off x="9187892" y="6093680"/>
            <a:ext cx="212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▲ </a:t>
            </a:r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AIHUB </a:t>
            </a:r>
            <a:r>
              <a:rPr lang="ko-KR" altLang="en-US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데이터셋 구성 목록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DF255F-D6DE-4A2A-8C5C-A654683A5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7" t="85474" r="23317" b="6032"/>
          <a:stretch/>
        </p:blipFill>
        <p:spPr>
          <a:xfrm>
            <a:off x="4994031" y="4450232"/>
            <a:ext cx="1366576" cy="4734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031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8/23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주간보고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AA3FA-C3B2-4806-9AF7-7D7BF84C3982}"/>
              </a:ext>
            </a:extLst>
          </p:cNvPr>
          <p:cNvSpPr txBox="1"/>
          <p:nvPr/>
        </p:nvSpPr>
        <p:spPr>
          <a:xfrm>
            <a:off x="996004" y="1040149"/>
            <a:ext cx="751351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4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13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수요일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1.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전체 시스템 구성도 회의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2.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인공지능 모델 선정 회의 및 개발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: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인공지능 모델을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선정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road(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중앙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walking(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도보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bicycle(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자전거도로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), side(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갓길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</a:t>
            </a:r>
          </a:p>
          <a:p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 각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500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개씩 수집하여 개발 시작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3. </a:t>
            </a:r>
            <a:r>
              <a:rPr lang="ko-KR" altLang="en-US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라즈베리파이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키트 대여가능 확인 및 구매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구매처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sz="1600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다두이노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(http://daduino.co.kr/index.html)</a:t>
            </a:r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총 비용 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263,000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원</a:t>
            </a:r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</a:t>
            </a:r>
          </a:p>
          <a:p>
            <a:endParaRPr lang="en-US" altLang="ko-KR" sz="16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▼ </a:t>
            </a:r>
            <a:r>
              <a:rPr lang="ko-KR" altLang="en-US" sz="16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구매목록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9C95A2-A8F2-498F-82B4-3E67D84E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2"/>
          <a:stretch/>
        </p:blipFill>
        <p:spPr>
          <a:xfrm>
            <a:off x="5737940" y="4645403"/>
            <a:ext cx="5575319" cy="1635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D55C23-55DE-48CA-8B96-D187B561B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01"/>
          <a:stretch/>
        </p:blipFill>
        <p:spPr>
          <a:xfrm>
            <a:off x="667273" y="4548755"/>
            <a:ext cx="5004821" cy="1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F2F1C-6D63-4155-B60E-D3E177404D05}"/>
              </a:ext>
            </a:extLst>
          </p:cNvPr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9/23</a:t>
            </a:r>
            <a:endParaRPr lang="ko-KR" altLang="en-US" sz="12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AAAD-98B8-4499-90FF-4985DB59DDFA}"/>
              </a:ext>
            </a:extLst>
          </p:cNvPr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서론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</a:t>
            </a:r>
            <a:r>
              <a:rPr lang="en-US" altLang="ko-KR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– </a:t>
            </a:r>
            <a:r>
              <a:rPr lang="ko-KR" altLang="en-US" sz="2400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주간보고</a:t>
            </a:r>
            <a:endParaRPr lang="en-US" altLang="ko-KR" sz="24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AA3FA-C3B2-4806-9AF7-7D7BF84C3982}"/>
              </a:ext>
            </a:extLst>
          </p:cNvPr>
          <p:cNvSpPr txBox="1"/>
          <p:nvPr/>
        </p:nvSpPr>
        <p:spPr>
          <a:xfrm>
            <a:off x="853467" y="1268992"/>
            <a:ext cx="10525638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4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월 </a:t>
            </a:r>
            <a:r>
              <a:rPr lang="en-US" altLang="ko-KR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16</a:t>
            </a:r>
            <a:r>
              <a:rPr lang="ko-KR" altLang="en-US" sz="2000" b="1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일 토요일</a:t>
            </a:r>
            <a:endParaRPr lang="en-US" altLang="ko-KR" sz="20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b="1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CNN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알고리즘 구현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+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해결해야 할 문제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낮은 정확도 및 과적합으로 인해 장소 구분이 잘 안되고 있음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.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2.  road(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중앙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: 2500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walking(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도보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: 2514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bicycle(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자전거도로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: 2457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side(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도로 갓길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) : 2551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=&gt;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총 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10022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장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endParaRPr lang="en-US" altLang="ko-KR" sz="800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구현환경 변경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-&gt;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Colab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에서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Jupyter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Notebook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변경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  <a:p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   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이유 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: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Colab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데이터 업로드 및 데이터 경로 연결 시 발생하는 문제로 인해 </a:t>
            </a:r>
            <a:r>
              <a:rPr lang="en-US" altLang="ko-KR" dirty="0" err="1">
                <a:latin typeface="나눔고딕ET" panose="020D0604000000000000" pitchFamily="50" charset="-127"/>
                <a:ea typeface="나눔고딕ET" panose="020D0604000000000000" pitchFamily="50" charset="-127"/>
              </a:rPr>
              <a:t>Jupyter</a:t>
            </a:r>
            <a:r>
              <a:rPr lang="en-US" altLang="ko-KR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 Notebook </a:t>
            </a:r>
            <a:r>
              <a:rPr lang="ko-KR" altLang="en-US" dirty="0">
                <a:latin typeface="나눔고딕ET" panose="020D0604000000000000" pitchFamily="50" charset="-127"/>
                <a:ea typeface="나눔고딕ET" panose="020D0604000000000000" pitchFamily="50" charset="-127"/>
              </a:rPr>
              <a:t>으로 변경</a:t>
            </a:r>
            <a:endParaRPr lang="en-US" altLang="ko-KR" dirty="0">
              <a:latin typeface="나눔고딕ET" panose="020D0604000000000000" pitchFamily="50" charset="-127"/>
              <a:ea typeface="나눔고딕ET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2E9080-74CE-452D-BE8C-BC9FE598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70" y="4469059"/>
            <a:ext cx="8704812" cy="6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4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2272</Words>
  <Application>Microsoft Office PowerPoint</Application>
  <PresentationFormat>와이드스크린</PresentationFormat>
  <Paragraphs>301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yesGo</vt:lpstr>
      <vt:lpstr>굴림</vt:lpstr>
      <vt:lpstr>나눔고딕</vt:lpstr>
      <vt:lpstr>나눔고딕ET</vt:lpstr>
      <vt:lpstr>맑은 고딕</vt:lpstr>
      <vt:lpstr>맑은 고딕</vt:lpstr>
      <vt:lpstr>맑은고딕</vt:lpstr>
      <vt:lpstr>함초롬바탕</vt:lpstr>
      <vt:lpstr>Arial</vt:lpstr>
      <vt:lpstr>Office 테마</vt:lpstr>
      <vt:lpstr>CNN 알고리즘을 이용한  조선대학교 내 전동 킥보드  불법 주행 인식 인공지능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조선대학교 내 전동 킥보드  불법 주행 인식 인공지능 </dc:title>
  <dc:creator>이 수정</dc:creator>
  <cp:lastModifiedBy>이 수정</cp:lastModifiedBy>
  <cp:revision>167</cp:revision>
  <dcterms:created xsi:type="dcterms:W3CDTF">2022-04-11T11:08:59Z</dcterms:created>
  <dcterms:modified xsi:type="dcterms:W3CDTF">2022-04-17T14:05:47Z</dcterms:modified>
</cp:coreProperties>
</file>